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362" r:id="rId3"/>
    <p:sldId id="319" r:id="rId4"/>
    <p:sldId id="367" r:id="rId5"/>
    <p:sldId id="326" r:id="rId6"/>
    <p:sldId id="366" r:id="rId7"/>
    <p:sldId id="368" r:id="rId8"/>
    <p:sldId id="369" r:id="rId9"/>
    <p:sldId id="285" r:id="rId10"/>
    <p:sldId id="259" r:id="rId11"/>
    <p:sldId id="300" r:id="rId12"/>
    <p:sldId id="370" r:id="rId13"/>
    <p:sldId id="309" r:id="rId14"/>
    <p:sldId id="372" r:id="rId15"/>
    <p:sldId id="373" r:id="rId16"/>
    <p:sldId id="310" r:id="rId17"/>
    <p:sldId id="371" r:id="rId18"/>
    <p:sldId id="374" r:id="rId19"/>
    <p:sldId id="375" r:id="rId20"/>
    <p:sldId id="338" r:id="rId21"/>
    <p:sldId id="339" r:id="rId22"/>
    <p:sldId id="376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61" r:id="rId31"/>
    <p:sldId id="349" r:id="rId32"/>
    <p:sldId id="348" r:id="rId33"/>
    <p:sldId id="312" r:id="rId34"/>
    <p:sldId id="314" r:id="rId35"/>
    <p:sldId id="266" r:id="rId36"/>
    <p:sldId id="291" r:id="rId37"/>
    <p:sldId id="284" r:id="rId38"/>
    <p:sldId id="273" r:id="rId39"/>
    <p:sldId id="358" r:id="rId40"/>
    <p:sldId id="359" r:id="rId41"/>
    <p:sldId id="275" r:id="rId42"/>
    <p:sldId id="296" r:id="rId43"/>
    <p:sldId id="350" r:id="rId44"/>
    <p:sldId id="272" r:id="rId45"/>
    <p:sldId id="331" r:id="rId46"/>
    <p:sldId id="329" r:id="rId47"/>
    <p:sldId id="353" r:id="rId48"/>
    <p:sldId id="330" r:id="rId49"/>
    <p:sldId id="351" r:id="rId50"/>
    <p:sldId id="352" r:id="rId51"/>
    <p:sldId id="354" r:id="rId52"/>
    <p:sldId id="332" r:id="rId53"/>
    <p:sldId id="307" r:id="rId54"/>
    <p:sldId id="355" r:id="rId55"/>
    <p:sldId id="356" r:id="rId56"/>
    <p:sldId id="277" r:id="rId57"/>
    <p:sldId id="308" r:id="rId58"/>
    <p:sldId id="357" r:id="rId59"/>
    <p:sldId id="289" r:id="rId60"/>
    <p:sldId id="276" r:id="rId61"/>
    <p:sldId id="261" r:id="rId62"/>
    <p:sldId id="265" r:id="rId63"/>
    <p:sldId id="287" r:id="rId64"/>
    <p:sldId id="315" r:id="rId6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1"/>
    <p:restoredTop sz="92158"/>
  </p:normalViewPr>
  <p:slideViewPr>
    <p:cSldViewPr snapToGrid="0" snapToObjects="1">
      <p:cViewPr varScale="1">
        <p:scale>
          <a:sx n="94" d="100"/>
          <a:sy n="94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6F603-5E09-D146-96EC-CABD48307EA4}" type="datetimeFigureOut">
              <a:rPr lang="en-US" smtClean="0"/>
              <a:t>7/22/18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6147A-F0FA-994F-B592-478B024C5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0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/pdf/1412.6572.pdf (2015)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Methoden</a:t>
            </a:r>
            <a:r>
              <a:rPr lang="en-US" dirty="0"/>
              <a:t>:</a:t>
            </a:r>
          </a:p>
          <a:p>
            <a:r>
              <a:rPr lang="en-US" dirty="0"/>
              <a:t>	Model </a:t>
            </a:r>
            <a:r>
              <a:rPr lang="en-US" dirty="0" err="1"/>
              <a:t>verifiieren</a:t>
            </a:r>
            <a:endParaRPr lang="en-US" dirty="0"/>
          </a:p>
          <a:p>
            <a:r>
              <a:rPr lang="en-US" dirty="0"/>
              <a:t>	NN</a:t>
            </a:r>
          </a:p>
          <a:p>
            <a:r>
              <a:rPr lang="en-US" dirty="0"/>
              <a:t>	Online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5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3158-8E03-D743-BF3E-A4F99E53A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07F2E-B03F-324E-AC63-AFBF4B5C0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4ED2-45B0-844F-A3C7-8C31939A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84FC-6A2D-7648-8294-F2DB8072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F0820-2EE5-5043-A4B1-067D6D98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01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399F-AB12-124E-BD38-9CABE118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4BC10-EEC2-AC4F-A453-4C0AA74D0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2136-3531-4841-A269-7745ABF5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B787-408A-FB43-8499-0E9C2A8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01EF-0951-F340-9F9E-C160D432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4AD7F-35A2-2347-A5C8-BC6B1A5C1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A192B-D94A-4842-AEAA-79A21A6AC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580F-B388-904F-8DD3-6F39E24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1478B-DDD3-0344-BF0D-CABE143C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8D81-6E73-1C48-A4F6-7A9C33F4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B102-5914-4B48-8710-1091ECD2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4365-755B-6245-BBC5-AF693766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6F70A-6BCB-AB49-866B-9C34C84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54FD-27E6-1F4E-95D9-913198CD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454DE-234F-FF46-8F0F-FAB1CBDF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13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A16D-8C12-7447-948C-E95A3D4F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0983D-C991-8543-A9C9-D72623F6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F6ED1-6A2A-8846-9524-08381A1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45651-8B31-D24A-8629-65EEF7AD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616D-4DB6-1A41-994C-1693A3BE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9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F689-4DB8-8C43-A2CB-3162180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76BF-17C3-0E4B-A1F6-0F296E9F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76C9-74A4-7B4B-BD21-A4B1AB4C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D957F-7838-BA48-BF43-F1413787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89466-891A-F247-B92E-0C94E2FF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77C2-BD9E-2E46-8913-A201BEB4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AD9D-778B-5A49-AFC4-0271C37C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D05B-2A4D-5A40-B680-EA4BA9ACB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EE8A7-577A-6641-843A-BC66F0C8C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67464-9A02-B546-B50C-27E576DF1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FC595-94EB-CC44-81F6-13218689D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F2306-6B3E-B44D-ABED-5563B224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13F845-F9FE-F340-AF4B-AE43C4AC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7964-051A-D346-8476-AD92620E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37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A98D-96DB-5542-A185-FBD258C7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4A018-B256-5346-920A-B4440EC2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7273-198F-774F-8406-D75F44AD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75A93-E743-784C-908B-3C16E985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73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72843-A7BA-7043-9295-4B6B5338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DA6A-0E22-BE46-BFA7-04A9B9DF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E722-F687-7C46-A19A-49EA5840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0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69B2-EC4E-8B49-AC6D-CC3ED2F8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4A69-2CD9-764F-AC2B-111F058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A523-652C-9843-8AF9-2C1DFBCE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9E29-4363-B14F-A676-CC5851E2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2D6E-90EA-0B4D-8EE9-C22EBC6A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629D9-33D7-B649-9E95-348A2CC2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41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06D2-EBCF-604C-BD34-E9EF43F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6AF96-D84E-C24A-A2BA-E7545DF14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E358-26FD-4946-AE5D-F5BE2885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3414-8861-9344-B724-46922035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19390-FF5C-1E41-8974-E6B44208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6B5DE-1217-DC40-8926-839D015E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0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B34D0-92FA-7948-AFB1-87085C22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7A60-D503-2947-92E7-B8349891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72557-C1FF-694A-8A82-81AB6CB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3AE9-EB93-2542-8B91-EE1F7F8DF490}" type="datetimeFigureOut">
              <a:rPr lang="de-DE" smtClean="0"/>
              <a:t>22.07.18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F0210-A6C9-F843-94EE-32D362279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E6FE-C71A-DC4C-81A2-978BD2190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9.tiff"/><Relationship Id="rId5" Type="http://schemas.openxmlformats.org/officeDocument/2006/relationships/image" Target="../media/image31.png"/><Relationship Id="rId10" Type="http://schemas.openxmlformats.org/officeDocument/2006/relationships/image" Target="../media/image18.tiff"/><Relationship Id="rId4" Type="http://schemas.openxmlformats.org/officeDocument/2006/relationships/image" Target="../media/image30.png"/><Relationship Id="rId9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1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5599-C434-E743-978E-D7C1AE1B2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Formal Verification of RL-based Approaches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671EB-9D8D-C442-BCC0-7C45EA7E5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3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CD7D-50EC-F043-86E9-02E62698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F88B8-B081-3240-9DBE-96332220C4C7}"/>
              </a:ext>
            </a:extLst>
          </p:cNvPr>
          <p:cNvSpPr txBox="1"/>
          <p:nvPr/>
        </p:nvSpPr>
        <p:spPr>
          <a:xfrm>
            <a:off x="4104168" y="3728234"/>
            <a:ext cx="76163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How can we deal with uncertain situations?</a:t>
            </a:r>
          </a:p>
          <a:p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3CA2F-F521-7C49-940E-83225E85C472}"/>
              </a:ext>
            </a:extLst>
          </p:cNvPr>
          <p:cNvSpPr txBox="1"/>
          <p:nvPr/>
        </p:nvSpPr>
        <p:spPr>
          <a:xfrm>
            <a:off x="414670" y="2447851"/>
            <a:ext cx="956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Does Formal Verification make autonomous driving 100% safe?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158C3-5620-0347-AD7E-576550878E6D}"/>
              </a:ext>
            </a:extLst>
          </p:cNvPr>
          <p:cNvSpPr txBox="1"/>
          <p:nvPr/>
        </p:nvSpPr>
        <p:spPr>
          <a:xfrm>
            <a:off x="1191901" y="5177024"/>
            <a:ext cx="9808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How can we ensure that the model will always act in a safe way?</a:t>
            </a:r>
          </a:p>
        </p:txBody>
      </p:sp>
    </p:spTree>
    <p:extLst>
      <p:ext uri="{BB962C8B-B14F-4D97-AF65-F5344CB8AC3E}">
        <p14:creationId xmlns:p14="http://schemas.microsoft.com/office/powerpoint/2010/main" val="31548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B8-94E9-B24F-9F6F-F30904FF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07AA-9788-304E-B749-5E9A9CD6C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Our Introduction</a:t>
            </a:r>
          </a:p>
          <a:p>
            <a:pPr marL="457200" lvl="1" indent="0">
              <a:buNone/>
            </a:pPr>
            <a:r>
              <a:rPr lang="en-US" dirty="0"/>
              <a:t>	Why Formal Verification, Problems in RL, Motivation, Our Research Questions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Formal Verification in RL</a:t>
            </a:r>
            <a:br>
              <a:rPr lang="en-US" dirty="0"/>
            </a:br>
            <a:r>
              <a:rPr lang="en-US" sz="2400" dirty="0"/>
              <a:t>	Simple Verification Example</a:t>
            </a:r>
          </a:p>
          <a:p>
            <a:pPr marL="457200" lvl="1" indent="0">
              <a:buNone/>
            </a:pPr>
            <a:r>
              <a:rPr lang="en-US" dirty="0"/>
              <a:t>	Validation vs. Verification</a:t>
            </a:r>
          </a:p>
          <a:p>
            <a:pPr marL="457200" lvl="1" indent="0">
              <a:buNone/>
            </a:pPr>
            <a:r>
              <a:rPr lang="en-US" dirty="0"/>
              <a:t>	Assumptions (Environment, Platform, Data, Algorithm)</a:t>
            </a:r>
          </a:p>
          <a:p>
            <a:pPr marL="457200" lvl="1" indent="0">
              <a:buNone/>
            </a:pPr>
            <a:r>
              <a:rPr lang="en-US" dirty="0"/>
              <a:t>	Properties that can be verified (MDP, State to Action, 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Methods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/>
              <a:t>	Verification of an MDP: Model Checking</a:t>
            </a:r>
            <a:br>
              <a:rPr lang="en-US" dirty="0"/>
            </a:br>
            <a:r>
              <a:rPr lang="en-US" dirty="0"/>
              <a:t>	Action to Action Sequences: PRISM</a:t>
            </a:r>
            <a:br>
              <a:rPr lang="en-US" dirty="0"/>
            </a:br>
            <a:r>
              <a:rPr lang="en-US" dirty="0"/>
              <a:t>	State to Action: Neural Networks (</a:t>
            </a:r>
            <a:r>
              <a:rPr lang="en-US" dirty="0" err="1"/>
              <a:t>Reluplex</a:t>
            </a:r>
            <a:r>
              <a:rPr lang="en-US" dirty="0"/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/>
              <a:t>	Runtime Verification: </a:t>
            </a:r>
            <a:r>
              <a:rPr lang="en-US" dirty="0" err="1"/>
              <a:t>JSCGeneric</a:t>
            </a:r>
            <a:endParaRPr lang="en-US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/>
              <a:t>	(Verification of an Algorithm: </a:t>
            </a:r>
            <a:r>
              <a:rPr lang="en-US" dirty="0" err="1"/>
              <a:t>SafeLyapunovLearning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Problems and Open Question</a:t>
            </a:r>
          </a:p>
          <a:p>
            <a:pPr marL="457200" lvl="1" indent="0">
              <a:buNone/>
            </a:pPr>
            <a:r>
              <a:rPr lang="en-US" dirty="0"/>
              <a:t>	Short summary, opinion, 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6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0986-F1CD-324F-90A8-57E8F8ED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7B027-6982-4546-BF8E-3F2E9CD2315A}"/>
              </a:ext>
            </a:extLst>
          </p:cNvPr>
          <p:cNvSpPr/>
          <p:nvPr/>
        </p:nvSpPr>
        <p:spPr>
          <a:xfrm>
            <a:off x="838200" y="1690688"/>
            <a:ext cx="10515600" cy="765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Introduction to Formal Verification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63053-B856-0B4D-93A4-30BA8405B80D}"/>
              </a:ext>
            </a:extLst>
          </p:cNvPr>
          <p:cNvSpPr/>
          <p:nvPr/>
        </p:nvSpPr>
        <p:spPr>
          <a:xfrm>
            <a:off x="838200" y="2633296"/>
            <a:ext cx="10515600" cy="765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Assumptions in Machine Learning 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361B22-9588-9E45-8624-D100314D4C49}"/>
              </a:ext>
            </a:extLst>
          </p:cNvPr>
          <p:cNvSpPr/>
          <p:nvPr/>
        </p:nvSpPr>
        <p:spPr>
          <a:xfrm>
            <a:off x="838200" y="3575904"/>
            <a:ext cx="10515600" cy="765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Verifiable Properties and Methods in RL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D94543-67AD-6B49-861A-4B852677B4AC}"/>
              </a:ext>
            </a:extLst>
          </p:cNvPr>
          <p:cNvSpPr/>
          <p:nvPr/>
        </p:nvSpPr>
        <p:spPr>
          <a:xfrm>
            <a:off x="838200" y="4518512"/>
            <a:ext cx="10515600" cy="765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Problems and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192185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33BA2-F680-C747-AF79-4EDC62C2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verified?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E9750-249A-F94C-A85E-1E4E306F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Offline: validate after learning</a:t>
            </a:r>
          </a:p>
          <a:p>
            <a:pPr lvl="1"/>
            <a:r>
              <a:rPr lang="en-US" b="1" dirty="0"/>
              <a:t>State to Action</a:t>
            </a:r>
            <a:r>
              <a:rPr lang="en-US" dirty="0"/>
              <a:t>: Verify that a certain action will not happen in a given state</a:t>
            </a:r>
          </a:p>
          <a:p>
            <a:pPr lvl="1"/>
            <a:r>
              <a:rPr lang="en-US" b="1" dirty="0"/>
              <a:t>Action sequences </a:t>
            </a:r>
            <a:r>
              <a:rPr lang="en-US" dirty="0"/>
              <a:t>(via PRISM)</a:t>
            </a:r>
          </a:p>
          <a:p>
            <a:pPr lvl="1"/>
            <a:r>
              <a:rPr lang="en-US" b="1" dirty="0"/>
              <a:t>Algorithm properties </a:t>
            </a:r>
            <a:r>
              <a:rPr lang="en-US" dirty="0"/>
              <a:t>(e.g. convergence to a fix point)</a:t>
            </a:r>
          </a:p>
          <a:p>
            <a:pPr lvl="1"/>
            <a:r>
              <a:rPr lang="en-US" dirty="0"/>
              <a:t>Assumptions on Training Data (variable ranges, …)</a:t>
            </a:r>
          </a:p>
          <a:p>
            <a:pPr lvl="1"/>
            <a:endParaRPr lang="en-US" dirty="0"/>
          </a:p>
          <a:p>
            <a:r>
              <a:rPr lang="en-US" dirty="0"/>
              <a:t>Online: validate during learning</a:t>
            </a:r>
          </a:p>
          <a:p>
            <a:pPr lvl="1"/>
            <a:r>
              <a:rPr lang="en-US" dirty="0"/>
              <a:t>State to Action</a:t>
            </a:r>
          </a:p>
          <a:p>
            <a:pPr lvl="1"/>
            <a:r>
              <a:rPr lang="en-US" dirty="0"/>
              <a:t>Action sequences</a:t>
            </a:r>
          </a:p>
          <a:p>
            <a:pPr lvl="1"/>
            <a:r>
              <a:rPr lang="en-US" b="1" dirty="0"/>
              <a:t>Monitoring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85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7148-1CCE-5643-A0FF-9292524D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to Action Verification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A82B4-4945-4642-B68A-FBB1D18E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90688"/>
            <a:ext cx="10020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1E41-86BA-EC48-A652-CF4271C2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to Action Verification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263E4-AE31-1748-BC82-1D2043C46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4784" y="1825625"/>
            <a:ext cx="42390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verify that network still chooses the right action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 if sensor data is corrupt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7916C-C24C-E04F-825B-FC63F62F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982495" cy="44868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F2E0C1-9001-2944-94DC-71D66E6918FB}"/>
              </a:ext>
            </a:extLst>
          </p:cNvPr>
          <p:cNvSpPr/>
          <p:nvPr/>
        </p:nvSpPr>
        <p:spPr>
          <a:xfrm>
            <a:off x="3081403" y="3607495"/>
            <a:ext cx="2267211" cy="14029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998F-950B-5C44-95DA-EC2C1236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to Action Verification in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33062" y="1825625"/>
                <a:ext cx="4420737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Agent learn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Build up Q-Table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extract policy via table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In “State 1”, agent will never choose “Action 1” because “Action 2” yields a higher reward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33062" y="1825625"/>
                <a:ext cx="4420737" cy="4351338"/>
              </a:xfrm>
              <a:blipFill>
                <a:blip r:embed="rId2"/>
                <a:stretch>
                  <a:fillRect l="-2865" t="-2924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8C6516D-EB43-B549-922E-618DF3523455}"/>
              </a:ext>
            </a:extLst>
          </p:cNvPr>
          <p:cNvGrpSpPr/>
          <p:nvPr/>
        </p:nvGrpSpPr>
        <p:grpSpPr>
          <a:xfrm>
            <a:off x="1090366" y="1590231"/>
            <a:ext cx="4970104" cy="3486940"/>
            <a:chOff x="1090366" y="1590231"/>
            <a:chExt cx="4970104" cy="34869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3B8A5F-20CE-BB49-A7D3-167F6DF1FF33}"/>
                </a:ext>
              </a:extLst>
            </p:cNvPr>
            <p:cNvSpPr/>
            <p:nvPr/>
          </p:nvSpPr>
          <p:spPr>
            <a:xfrm>
              <a:off x="1090366" y="1996542"/>
              <a:ext cx="1176846" cy="2324937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367312-7E56-284B-8074-AFD3459E86CE}"/>
                </a:ext>
              </a:extLst>
            </p:cNvPr>
            <p:cNvSpPr txBox="1"/>
            <p:nvPr/>
          </p:nvSpPr>
          <p:spPr>
            <a:xfrm>
              <a:off x="1988051" y="4492396"/>
              <a:ext cx="33740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large / continuous 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4E0DE3-2CCA-F341-BC02-075D9455F4C1}"/>
                </a:ext>
              </a:extLst>
            </p:cNvPr>
            <p:cNvSpPr/>
            <p:nvPr/>
          </p:nvSpPr>
          <p:spPr>
            <a:xfrm>
              <a:off x="2267212" y="1590231"/>
              <a:ext cx="3793258" cy="812622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2B51A0D3-4676-B34D-8F2B-9A704D9595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18010207"/>
                  </p:ext>
                </p:extLst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2B51A0D3-4676-B34D-8F2B-9A704D9595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18010207"/>
                  </p:ext>
                </p:extLst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5" t="-3333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530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816-D7A5-5F4C-9463-598B6870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770DB3-4211-9541-AB05-2C04AD9D7283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655107492"/>
                  </p:ext>
                </p:extLst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770DB3-4211-9541-AB05-2C04AD9D7283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655107492"/>
                  </p:ext>
                </p:extLst>
              </p:nvPr>
            </p:nvGraphicFramePr>
            <p:xfrm>
              <a:off x="838200" y="1840816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5" t="-3333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4D547C-67B6-0342-A3C5-C60886B623B7}"/>
              </a:ext>
            </a:extLst>
          </p:cNvPr>
          <p:cNvGrpSpPr/>
          <p:nvPr/>
        </p:nvGrpSpPr>
        <p:grpSpPr>
          <a:xfrm>
            <a:off x="7324956" y="1789071"/>
            <a:ext cx="3182682" cy="2328530"/>
            <a:chOff x="4378841" y="2477386"/>
            <a:chExt cx="3182682" cy="23285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F25072A-E23E-5B43-A913-76174A1E66B9}"/>
                </a:ext>
              </a:extLst>
            </p:cNvPr>
            <p:cNvGrpSpPr/>
            <p:nvPr/>
          </p:nvGrpSpPr>
          <p:grpSpPr>
            <a:xfrm>
              <a:off x="5784112" y="2477386"/>
              <a:ext cx="372140" cy="2328530"/>
              <a:chOff x="5784112" y="2477386"/>
              <a:chExt cx="372140" cy="2328530"/>
            </a:xfrm>
            <a:solidFill>
              <a:schemeClr val="tx1"/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A1B01D7-3FAF-224F-B1E8-F7700464E2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247738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3E9854D-67CE-3540-B3A2-43A30FD069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860B9B7-D2D1-C146-9730-B4802E206E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9F3FC3-244D-E441-9339-FEE1916DA1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4433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5127D6-B09E-CD42-A3E1-4450AA2995E2}"/>
                </a:ext>
              </a:extLst>
            </p:cNvPr>
            <p:cNvGrpSpPr/>
            <p:nvPr/>
          </p:nvGrpSpPr>
          <p:grpSpPr>
            <a:xfrm>
              <a:off x="4378841" y="2849526"/>
              <a:ext cx="372140" cy="1676400"/>
              <a:chOff x="3747976" y="3019646"/>
              <a:chExt cx="372140" cy="1676400"/>
            </a:xfrm>
            <a:solidFill>
              <a:schemeClr val="tx1"/>
            </a:solidFill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3483BC2-EF38-9546-8AD1-6D65761D8F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019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FD3C4D8-C7A3-374A-87C3-B4BDD7845F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671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B49F183-22B0-384A-91AF-E7B455F28F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432390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A9280E-9FAD-9F41-B9CC-3DC18799DD0D}"/>
                </a:ext>
              </a:extLst>
            </p:cNvPr>
            <p:cNvGrpSpPr/>
            <p:nvPr/>
          </p:nvGrpSpPr>
          <p:grpSpPr>
            <a:xfrm>
              <a:off x="7189383" y="3175591"/>
              <a:ext cx="372140" cy="1024270"/>
              <a:chOff x="7542029" y="3129516"/>
              <a:chExt cx="372140" cy="1024270"/>
            </a:xfrm>
            <a:solidFill>
              <a:schemeClr val="tx1"/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11DEB0E-F900-3145-9AD8-31B478068F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C29A9A9-A241-7947-B2E4-C34CA814B3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09C5C6-E70F-5548-A4B0-F72731CD453C}"/>
                </a:ext>
              </a:extLst>
            </p:cNvPr>
            <p:cNvCxnSpPr>
              <a:stCxn id="32" idx="6"/>
              <a:endCxn id="35" idx="2"/>
            </p:cNvCxnSpPr>
            <p:nvPr/>
          </p:nvCxnSpPr>
          <p:spPr>
            <a:xfrm flipV="1">
              <a:off x="4750981" y="266345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B935B82-4719-3548-8BCC-0D295C8166E5}"/>
                </a:ext>
              </a:extLst>
            </p:cNvPr>
            <p:cNvCxnSpPr>
              <a:stCxn id="32" idx="6"/>
              <a:endCxn id="36" idx="2"/>
            </p:cNvCxnSpPr>
            <p:nvPr/>
          </p:nvCxnSpPr>
          <p:spPr>
            <a:xfrm>
              <a:off x="4750981" y="303559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8EADB2-612F-0A45-8103-70867F7F9776}"/>
                </a:ext>
              </a:extLst>
            </p:cNvPr>
            <p:cNvCxnSpPr>
              <a:stCxn id="32" idx="6"/>
              <a:endCxn id="37" idx="2"/>
            </p:cNvCxnSpPr>
            <p:nvPr/>
          </p:nvCxnSpPr>
          <p:spPr>
            <a:xfrm>
              <a:off x="4750981" y="303559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51AE61-6F52-8B44-AD6B-54F99C5ED6E2}"/>
                </a:ext>
              </a:extLst>
            </p:cNvPr>
            <p:cNvCxnSpPr>
              <a:cxnSpLocks/>
              <a:stCxn id="32" idx="6"/>
              <a:endCxn id="38" idx="2"/>
            </p:cNvCxnSpPr>
            <p:nvPr/>
          </p:nvCxnSpPr>
          <p:spPr>
            <a:xfrm>
              <a:off x="4750981" y="3035596"/>
              <a:ext cx="1033131" cy="1584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3E832E-1533-DB45-9BF4-0029DB480846}"/>
                </a:ext>
              </a:extLst>
            </p:cNvPr>
            <p:cNvCxnSpPr>
              <a:cxnSpLocks/>
              <a:stCxn id="35" idx="6"/>
              <a:endCxn id="30" idx="2"/>
            </p:cNvCxnSpPr>
            <p:nvPr/>
          </p:nvCxnSpPr>
          <p:spPr>
            <a:xfrm>
              <a:off x="6156252" y="266345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970BE0B-6170-DD43-B94D-60093257D340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>
              <a:off x="6156252" y="2663456"/>
              <a:ext cx="1033131" cy="13503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80E908-0410-1C49-B05A-86DB465079B0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>
              <a:off x="4750981" y="433985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360E6F-CA94-024E-8C61-CEFD44EE32BB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 flipV="1">
              <a:off x="4750981" y="396771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98DFCC5-8A14-4A47-82F2-DF07446620F5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 flipV="1">
              <a:off x="4750981" y="331558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8707F4-3A21-AA4C-9890-BAB59ED2ADCB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 flipV="1">
              <a:off x="4750981" y="2663456"/>
              <a:ext cx="1033131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53F4C4-CCF5-7747-82A0-60E15F5D0CD2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6156252" y="401379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2038E6-5B7B-1542-9D9A-5E483DC9969A}"/>
                </a:ext>
              </a:extLst>
            </p:cNvPr>
            <p:cNvCxnSpPr>
              <a:cxnSpLocks/>
              <a:stCxn id="38" idx="6"/>
              <a:endCxn id="30" idx="2"/>
            </p:cNvCxnSpPr>
            <p:nvPr/>
          </p:nvCxnSpPr>
          <p:spPr>
            <a:xfrm flipV="1">
              <a:off x="6156252" y="3361661"/>
              <a:ext cx="1033131" cy="1258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0D6492-3542-EC4F-B7F5-E784F3347EA1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4750981" y="266345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FC83ED-7FAD-E149-A809-9B2803F5B264}"/>
                </a:ext>
              </a:extLst>
            </p:cNvPr>
            <p:cNvCxnSpPr>
              <a:cxnSpLocks/>
              <a:stCxn id="33" idx="6"/>
              <a:endCxn id="36" idx="2"/>
            </p:cNvCxnSpPr>
            <p:nvPr/>
          </p:nvCxnSpPr>
          <p:spPr>
            <a:xfrm flipV="1">
              <a:off x="4750981" y="331558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E56BF0-6526-4D48-9910-D853D88EFD59}"/>
                </a:ext>
              </a:extLst>
            </p:cNvPr>
            <p:cNvCxnSpPr>
              <a:cxnSpLocks/>
              <a:stCxn id="33" idx="6"/>
              <a:endCxn id="37" idx="2"/>
            </p:cNvCxnSpPr>
            <p:nvPr/>
          </p:nvCxnSpPr>
          <p:spPr>
            <a:xfrm>
              <a:off x="4750981" y="368772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4354BC-878A-874A-A4BE-28C102E95F3E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4750981" y="368772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7515D1-CE7F-C945-9CB2-A37BD1412AE9}"/>
                </a:ext>
              </a:extLst>
            </p:cNvPr>
            <p:cNvCxnSpPr>
              <a:cxnSpLocks/>
              <a:stCxn id="36" idx="6"/>
              <a:endCxn id="30" idx="2"/>
            </p:cNvCxnSpPr>
            <p:nvPr/>
          </p:nvCxnSpPr>
          <p:spPr>
            <a:xfrm>
              <a:off x="6156252" y="331558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40A99F-7513-724D-86BA-9F64A6295667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>
              <a:off x="6156252" y="331558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0CDD25-43F2-6D44-8AA5-8E0A59D14E71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6156252" y="396771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EDED307-208D-B74B-9EF0-3EFB12B00265}"/>
                </a:ext>
              </a:extLst>
            </p:cNvPr>
            <p:cNvCxnSpPr>
              <a:cxnSpLocks/>
              <a:stCxn id="37" idx="6"/>
              <a:endCxn id="30" idx="2"/>
            </p:cNvCxnSpPr>
            <p:nvPr/>
          </p:nvCxnSpPr>
          <p:spPr>
            <a:xfrm flipV="1">
              <a:off x="6156252" y="336166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4534DD1-702D-7947-B65B-CD35804C70C4}"/>
              </a:ext>
            </a:extLst>
          </p:cNvPr>
          <p:cNvGrpSpPr/>
          <p:nvPr/>
        </p:nvGrpSpPr>
        <p:grpSpPr>
          <a:xfrm>
            <a:off x="8520167" y="971812"/>
            <a:ext cx="2414596" cy="1335134"/>
            <a:chOff x="8520167" y="2019770"/>
            <a:chExt cx="2414596" cy="133513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865AF84-9ABA-2542-8FE0-BA654DC1E037}"/>
                </a:ext>
              </a:extLst>
            </p:cNvPr>
            <p:cNvSpPr/>
            <p:nvPr/>
          </p:nvSpPr>
          <p:spPr>
            <a:xfrm>
              <a:off x="8520167" y="2645220"/>
              <a:ext cx="792260" cy="709684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325E0E-595A-B541-AEA2-1B9EAFD21085}"/>
                </a:ext>
              </a:extLst>
            </p:cNvPr>
            <p:cNvSpPr txBox="1"/>
            <p:nvPr/>
          </p:nvSpPr>
          <p:spPr>
            <a:xfrm>
              <a:off x="8988396" y="2019770"/>
              <a:ext cx="19463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non-linear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2F4F773-270C-2A49-A351-43268E4172F6}"/>
              </a:ext>
            </a:extLst>
          </p:cNvPr>
          <p:cNvSpPr txBox="1"/>
          <p:nvPr/>
        </p:nvSpPr>
        <p:spPr>
          <a:xfrm>
            <a:off x="6446162" y="4412917"/>
            <a:ext cx="2542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typically large</a:t>
            </a:r>
          </a:p>
        </p:txBody>
      </p:sp>
    </p:spTree>
    <p:extLst>
      <p:ext uri="{BB962C8B-B14F-4D97-AF65-F5344CB8AC3E}">
        <p14:creationId xmlns:p14="http://schemas.microsoft.com/office/powerpoint/2010/main" val="272145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4D03-BC1D-D74D-933B-25BF8327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7ED64E-C976-3B48-AF1C-7F5055DCE414}"/>
              </a:ext>
            </a:extLst>
          </p:cNvPr>
          <p:cNvGrpSpPr/>
          <p:nvPr/>
        </p:nvGrpSpPr>
        <p:grpSpPr>
          <a:xfrm>
            <a:off x="946054" y="1690688"/>
            <a:ext cx="10299891" cy="2328530"/>
            <a:chOff x="838200" y="3006817"/>
            <a:chExt cx="10299891" cy="23285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A51CF0-1FFA-EB4D-8843-AAB850FED2EC}"/>
                </a:ext>
              </a:extLst>
            </p:cNvPr>
            <p:cNvGrpSpPr/>
            <p:nvPr/>
          </p:nvGrpSpPr>
          <p:grpSpPr>
            <a:xfrm>
              <a:off x="4380313" y="3006817"/>
              <a:ext cx="3182682" cy="2328530"/>
              <a:chOff x="4378841" y="2477386"/>
              <a:chExt cx="3182682" cy="232853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ADE0879-CBEB-D040-B4A7-BACB059696FA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B2E3909-0DF0-8D46-A5B0-CB043D75AF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0F09437-8580-C941-9A5A-298AFC5BAD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A6C7C92-4023-AD46-82DE-64602ABF85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1ADAFA07-52AE-B742-BB79-6EA657C419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EF02AC-DFE3-5446-9417-CC97734E70E9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54C4978-58B9-5F41-A778-10794A40B6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85E0F69-19A0-5E4A-9840-379BCCF376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5DFBA6C-8615-634D-890E-D1874822C4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F12A8D5-B94A-764C-9261-DE6202F38FB4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AC84D85-A356-364B-84B1-5B25368C29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7DA881B-59F6-4540-A2CE-5E62FC4799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2E59370-E190-EC4D-8E36-922BE29FD604}"/>
                  </a:ext>
                </a:extLst>
              </p:cNvPr>
              <p:cNvCxnSpPr>
                <a:stCxn id="31" idx="6"/>
                <a:endCxn id="34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9F291C9-7F81-FD4F-973F-228687800F78}"/>
                  </a:ext>
                </a:extLst>
              </p:cNvPr>
              <p:cNvCxnSpPr>
                <a:stCxn id="31" idx="6"/>
                <a:endCxn id="35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D0B0E19-B0F6-C740-8954-1F75D2F674C9}"/>
                  </a:ext>
                </a:extLst>
              </p:cNvPr>
              <p:cNvCxnSpPr>
                <a:stCxn id="31" idx="6"/>
                <a:endCxn id="36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60BAFFA-418D-DB47-8CD3-0F94422F0B89}"/>
                  </a:ext>
                </a:extLst>
              </p:cNvPr>
              <p:cNvCxnSpPr>
                <a:cxnSpLocks/>
                <a:stCxn id="31" idx="6"/>
                <a:endCxn id="37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3726CFE-E9A4-894E-8DAF-931D2CDE8CA5}"/>
                  </a:ext>
                </a:extLst>
              </p:cNvPr>
              <p:cNvCxnSpPr>
                <a:cxnSpLocks/>
                <a:stCxn id="34" idx="6"/>
                <a:endCxn id="29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484A010-BAE4-2B4A-9C34-F7AB1F23C944}"/>
                  </a:ext>
                </a:extLst>
              </p:cNvPr>
              <p:cNvCxnSpPr>
                <a:cxnSpLocks/>
                <a:stCxn id="34" idx="6"/>
                <a:endCxn id="30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E597408-D2BB-A84A-A1D2-839F04852970}"/>
                  </a:ext>
                </a:extLst>
              </p:cNvPr>
              <p:cNvCxnSpPr>
                <a:cxnSpLocks/>
                <a:stCxn id="33" idx="6"/>
                <a:endCxn id="37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EB773FF-06BE-8745-8E20-A60B59F9365D}"/>
                  </a:ext>
                </a:extLst>
              </p:cNvPr>
              <p:cNvCxnSpPr>
                <a:cxnSpLocks/>
                <a:stCxn id="33" idx="6"/>
                <a:endCxn id="36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6726789-586E-EC44-896F-1F79FBB41AD9}"/>
                  </a:ext>
                </a:extLst>
              </p:cNvPr>
              <p:cNvCxnSpPr>
                <a:cxnSpLocks/>
                <a:stCxn id="33" idx="6"/>
                <a:endCxn id="35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23E9191-2A52-294F-A214-51B1B45C8802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42A2B79-0265-974C-927C-50869BA41A69}"/>
                  </a:ext>
                </a:extLst>
              </p:cNvPr>
              <p:cNvCxnSpPr>
                <a:cxnSpLocks/>
                <a:stCxn id="37" idx="6"/>
                <a:endCxn id="30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BF0047E-0F41-2340-87D6-55B06485815A}"/>
                  </a:ext>
                </a:extLst>
              </p:cNvPr>
              <p:cNvCxnSpPr>
                <a:cxnSpLocks/>
                <a:stCxn id="37" idx="6"/>
                <a:endCxn id="29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71DB292-F484-1547-837A-34634F30BE98}"/>
                  </a:ext>
                </a:extLst>
              </p:cNvPr>
              <p:cNvCxnSpPr>
                <a:cxnSpLocks/>
                <a:stCxn id="32" idx="6"/>
                <a:endCxn id="34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21E91AB-67AE-D04E-B27E-38ECEB6D57C7}"/>
                  </a:ext>
                </a:extLst>
              </p:cNvPr>
              <p:cNvCxnSpPr>
                <a:cxnSpLocks/>
                <a:stCxn id="32" idx="6"/>
                <a:endCxn id="35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FD2BFCF-E2F2-E542-9BE6-566907DAB15B}"/>
                  </a:ext>
                </a:extLst>
              </p:cNvPr>
              <p:cNvCxnSpPr>
                <a:cxnSpLocks/>
                <a:stCxn id="32" idx="6"/>
                <a:endCxn id="36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D1109D7-6CE3-B34E-889C-8F4FAA3BFBC3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1465B3A-B1C8-5A47-B260-85B33D3BC2A2}"/>
                  </a:ext>
                </a:extLst>
              </p:cNvPr>
              <p:cNvCxnSpPr>
                <a:cxnSpLocks/>
                <a:stCxn id="35" idx="6"/>
                <a:endCxn id="29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4F234ED-AB6E-9F4A-AF97-5EE79C4C59AA}"/>
                  </a:ext>
                </a:extLst>
              </p:cNvPr>
              <p:cNvCxnSpPr>
                <a:cxnSpLocks/>
                <a:stCxn id="35" idx="6"/>
                <a:endCxn id="30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4C6D5B0-D580-9247-8E71-873359FC2EAF}"/>
                  </a:ext>
                </a:extLst>
              </p:cNvPr>
              <p:cNvCxnSpPr>
                <a:cxnSpLocks/>
                <a:stCxn id="36" idx="6"/>
                <a:endCxn id="30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7DBF0A3-29BA-9446-8B62-DA523E8EEEA8}"/>
                  </a:ext>
                </a:extLst>
              </p:cNvPr>
              <p:cNvCxnSpPr>
                <a:cxnSpLocks/>
                <a:stCxn id="36" idx="6"/>
                <a:endCxn id="29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7F972F7-84B7-F041-A57B-B1A652DBE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6126" y="3945300"/>
              <a:ext cx="2541965" cy="457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B0DFA2B-3E58-3B4B-A0ED-69D4337F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953548"/>
              <a:ext cx="2751161" cy="47502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DF852B-8D0D-5841-B3BA-096726CC0665}"/>
              </a:ext>
            </a:extLst>
          </p:cNvPr>
          <p:cNvGrpSpPr/>
          <p:nvPr/>
        </p:nvGrpSpPr>
        <p:grpSpPr>
          <a:xfrm>
            <a:off x="1003238" y="3553158"/>
            <a:ext cx="2322278" cy="1871616"/>
            <a:chOff x="775764" y="3833148"/>
            <a:chExt cx="2322278" cy="1871616"/>
          </a:xfrm>
        </p:grpSpPr>
        <p:pic>
          <p:nvPicPr>
            <p:cNvPr id="44" name="Content Placeholder 4">
              <a:extLst>
                <a:ext uri="{FF2B5EF4-FFF2-40B4-BE49-F238E27FC236}">
                  <a16:creationId xmlns:a16="http://schemas.microsoft.com/office/drawing/2014/main" id="{F09BCDEF-890D-9442-AA1B-62FAF1DD9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5941"/>
            <a:stretch/>
          </p:blipFill>
          <p:spPr>
            <a:xfrm>
              <a:off x="1224046" y="4018887"/>
              <a:ext cx="1425713" cy="1500137"/>
            </a:xfrm>
            <a:prstGeom prst="rect">
              <a:avLst/>
            </a:prstGeom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823DF7F-5C32-FE4F-A410-800AC920BD63}"/>
                </a:ext>
              </a:extLst>
            </p:cNvPr>
            <p:cNvSpPr/>
            <p:nvPr/>
          </p:nvSpPr>
          <p:spPr>
            <a:xfrm>
              <a:off x="775764" y="3833148"/>
              <a:ext cx="2322278" cy="187161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BB91C1C-4844-FB49-9ADD-DF686F4DEB7B}"/>
              </a:ext>
            </a:extLst>
          </p:cNvPr>
          <p:cNvSpPr txBox="1"/>
          <p:nvPr/>
        </p:nvSpPr>
        <p:spPr>
          <a:xfrm>
            <a:off x="8557336" y="4025581"/>
            <a:ext cx="2688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≥95% “panda”</a:t>
            </a:r>
          </a:p>
        </p:txBody>
      </p:sp>
    </p:spTree>
    <p:extLst>
      <p:ext uri="{BB962C8B-B14F-4D97-AF65-F5344CB8AC3E}">
        <p14:creationId xmlns:p14="http://schemas.microsoft.com/office/powerpoint/2010/main" val="336733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CA10-8F06-7C49-B8C0-D8BDCB07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29B65E-FAFD-A04F-86D3-C83081C933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2450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B48E98-DD49-BA4C-B5B0-F086DB990D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496843" y="1825625"/>
                <a:ext cx="685695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1" dirty="0"/>
                  <a:t>Reluplex: An </a:t>
                </a:r>
                <a:r>
                  <a:rPr lang="de-DE" b="1" dirty="0" err="1"/>
                  <a:t>Efficient</a:t>
                </a:r>
                <a:r>
                  <a:rPr lang="de-DE" b="1" dirty="0"/>
                  <a:t> SMT Solver </a:t>
                </a:r>
                <a:r>
                  <a:rPr lang="de-DE" b="1" dirty="0" err="1"/>
                  <a:t>for</a:t>
                </a:r>
                <a:r>
                  <a:rPr lang="de-DE" b="1" dirty="0"/>
                  <a:t> </a:t>
                </a:r>
                <a:r>
                  <a:rPr lang="de-DE" b="1" dirty="0" err="1"/>
                  <a:t>Verifying</a:t>
                </a:r>
                <a:r>
                  <a:rPr lang="de-DE" b="1" dirty="0"/>
                  <a:t> </a:t>
                </a:r>
                <a:r>
                  <a:rPr lang="de-DE" b="1" dirty="0" err="1"/>
                  <a:t>Deep</a:t>
                </a:r>
                <a:r>
                  <a:rPr lang="de-DE" b="1" dirty="0"/>
                  <a:t> </a:t>
                </a:r>
                <a:r>
                  <a:rPr lang="de-DE" b="1" dirty="0" err="1"/>
                  <a:t>Neural</a:t>
                </a:r>
                <a:r>
                  <a:rPr lang="de-DE" b="1" dirty="0"/>
                  <a:t> Networks</a:t>
                </a:r>
              </a:p>
              <a:p>
                <a:pPr marL="0" indent="0">
                  <a:buNone/>
                </a:pPr>
                <a:r>
                  <a:rPr lang="en-US" dirty="0"/>
                  <a:t>using activation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eLU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B48E98-DD49-BA4C-B5B0-F086DB990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96843" y="1825625"/>
                <a:ext cx="6856957" cy="4351338"/>
              </a:xfrm>
              <a:blipFill>
                <a:blip r:embed="rId3"/>
                <a:stretch>
                  <a:fillRect l="-166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2DC9C1D-BB20-FD4B-B5DB-2CEC26736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843" y="3405161"/>
            <a:ext cx="3817909" cy="27718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0F93C3B-B975-DF49-9A77-62483A05CB29}"/>
              </a:ext>
            </a:extLst>
          </p:cNvPr>
          <p:cNvGrpSpPr/>
          <p:nvPr/>
        </p:nvGrpSpPr>
        <p:grpSpPr>
          <a:xfrm>
            <a:off x="8900945" y="2589402"/>
            <a:ext cx="2486578" cy="1892977"/>
            <a:chOff x="8331596" y="1204011"/>
            <a:chExt cx="2486578" cy="189297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8162B8-F9B6-D94A-9476-28EB6A494AE8}"/>
                </a:ext>
              </a:extLst>
            </p:cNvPr>
            <p:cNvSpPr/>
            <p:nvPr/>
          </p:nvSpPr>
          <p:spPr>
            <a:xfrm>
              <a:off x="8837698" y="1204011"/>
              <a:ext cx="1728590" cy="709684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955BA7-EF16-444E-81E7-D8983B9896C1}"/>
                </a:ext>
              </a:extLst>
            </p:cNvPr>
            <p:cNvSpPr txBox="1"/>
            <p:nvPr/>
          </p:nvSpPr>
          <p:spPr>
            <a:xfrm>
              <a:off x="8331596" y="2019770"/>
              <a:ext cx="248657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This makes it </a:t>
              </a:r>
              <a:br>
                <a:rPr lang="en-US" sz="3200" b="1" dirty="0">
                  <a:solidFill>
                    <a:srgbClr val="C00000"/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hard to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89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5126D-CBD1-0B46-96D5-41F96D5B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681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39759-3317-1D4D-840E-23124AAF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3C752-618B-3F4C-B55F-96992DF9F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84067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BC5A8-3C2C-DC40-B160-C52DC4359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875" y="1690688"/>
            <a:ext cx="5674925" cy="41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6ACF-4621-264A-A1B1-734AD689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C0DEB2-5BB4-504F-870D-CD03B7D5962E}"/>
              </a:ext>
            </a:extLst>
          </p:cNvPr>
          <p:cNvGrpSpPr/>
          <p:nvPr/>
        </p:nvGrpSpPr>
        <p:grpSpPr>
          <a:xfrm>
            <a:off x="2695354" y="2848554"/>
            <a:ext cx="6010937" cy="2741262"/>
            <a:chOff x="3287231" y="2442000"/>
            <a:chExt cx="6010937" cy="2741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E6848F72-A5A1-814C-9272-E50FFEDBEF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E6848F72-A5A1-814C-9272-E50FFEDBEF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27A4B9E0-F637-0246-BF20-769EED51D4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27A4B9E0-F637-0246-BF20-769EED51D4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5CC86E-A308-EA4E-B5B9-418F37B905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5CC86E-A308-EA4E-B5B9-418F37B905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E3B9141-F2B4-A84C-A246-CFCF189273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E3B9141-F2B4-A84C-A246-CFCF18927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D82E2F-C02C-F04C-B1AC-C5EB2C120EFD}"/>
                </a:ext>
              </a:extLst>
            </p:cNvPr>
            <p:cNvCxnSpPr>
              <a:cxnSpLocks/>
              <a:stCxn id="7" idx="6"/>
              <a:endCxn id="4" idx="2"/>
            </p:cNvCxnSpPr>
            <p:nvPr/>
          </p:nvCxnSpPr>
          <p:spPr>
            <a:xfrm flipV="1">
              <a:off x="4052774" y="2824772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50ADB67-797F-8842-8C64-A5038D04E41F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4052774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0F43809-35E8-214B-98A4-111B937384DD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 flipV="1">
              <a:off x="6675471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AD6B723-237D-4941-A8B7-2143B6704C1E}"/>
                </a:ext>
              </a:extLst>
            </p:cNvPr>
            <p:cNvCxnSpPr>
              <a:stCxn id="4" idx="6"/>
              <a:endCxn id="8" idx="2"/>
            </p:cNvCxnSpPr>
            <p:nvPr/>
          </p:nvCxnSpPr>
          <p:spPr>
            <a:xfrm>
              <a:off x="6675470" y="2824772"/>
              <a:ext cx="1857155" cy="892166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60EFBC-071D-CD46-A6FC-C366850144CE}"/>
                    </a:ext>
                  </a:extLst>
                </p:cNvPr>
                <p:cNvSpPr txBox="1"/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60EFBC-071D-CD46-A6FC-C36685014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7AD733E-4038-1F46-9AFF-56116BA38919}"/>
                    </a:ext>
                  </a:extLst>
                </p:cNvPr>
                <p:cNvSpPr txBox="1"/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7AD733E-4038-1F46-9AFF-56116BA389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3273E8-8128-E84D-A017-E1FCE3DD34CA}"/>
                    </a:ext>
                  </a:extLst>
                </p:cNvPr>
                <p:cNvSpPr txBox="1"/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E3273E8-8128-E84D-A017-E1FCE3DD3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3B557B-7705-B646-89A3-9A301AB84C5A}"/>
                    </a:ext>
                  </a:extLst>
                </p:cNvPr>
                <p:cNvSpPr txBox="1"/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3B557B-7705-B646-89A3-9A301AB84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F5F3FD-EEC1-9F4B-8B60-5AE48AF0F5FF}"/>
              </a:ext>
            </a:extLst>
          </p:cNvPr>
          <p:cNvGrpSpPr/>
          <p:nvPr/>
        </p:nvGrpSpPr>
        <p:grpSpPr>
          <a:xfrm>
            <a:off x="6287073" y="1690688"/>
            <a:ext cx="2962784" cy="1093882"/>
            <a:chOff x="1074119" y="6317692"/>
            <a:chExt cx="2962784" cy="109388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DCE4F833-007E-544E-9AFE-2BBA05F7F96C}"/>
                </a:ext>
              </a:extLst>
            </p:cNvPr>
            <p:cNvSpPr/>
            <p:nvPr/>
          </p:nvSpPr>
          <p:spPr>
            <a:xfrm rot="9128170">
              <a:off x="1074119" y="711408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9D9B956-F54D-1844-9F15-8A23D80271AC}"/>
                    </a:ext>
                  </a:extLst>
                </p:cNvPr>
                <p:cNvSpPr txBox="1"/>
                <p:nvPr/>
              </p:nvSpPr>
              <p:spPr>
                <a:xfrm>
                  <a:off x="1220811" y="6317692"/>
                  <a:ext cx="281609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32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de-DE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de-DE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de-DE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de-DE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e-DE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9D9B956-F54D-1844-9F15-8A23D8027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0811" y="6317692"/>
                  <a:ext cx="2816092" cy="584775"/>
                </a:xfrm>
                <a:prstGeom prst="rect">
                  <a:avLst/>
                </a:prstGeom>
                <a:blipFill>
                  <a:blip r:embed="rId10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F9C45D-B9CB-3548-B071-083129C7BF3A}"/>
                  </a:ext>
                </a:extLst>
              </p:cNvPr>
              <p:cNvSpPr txBox="1"/>
              <p:nvPr/>
            </p:nvSpPr>
            <p:spPr>
              <a:xfrm>
                <a:off x="838200" y="3800325"/>
                <a:ext cx="12410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F9C45D-B9CB-3548-B071-083129C7B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0325"/>
                <a:ext cx="1241045" cy="646331"/>
              </a:xfrm>
              <a:prstGeom prst="rect">
                <a:avLst/>
              </a:prstGeom>
              <a:blipFill>
                <a:blip r:embed="rId11"/>
                <a:stretch>
                  <a:fillRect l="-404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812CE-4D14-5F42-9578-E67182CB6203}"/>
                  </a:ext>
                </a:extLst>
              </p:cNvPr>
              <p:cNvSpPr txBox="1"/>
              <p:nvPr/>
            </p:nvSpPr>
            <p:spPr>
              <a:xfrm>
                <a:off x="9322400" y="3795277"/>
                <a:ext cx="1570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Output?: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B812CE-4D14-5F42-9578-E67182CB6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400" y="3795277"/>
                <a:ext cx="1570751" cy="646331"/>
              </a:xfrm>
              <a:prstGeom prst="rect">
                <a:avLst/>
              </a:prstGeom>
              <a:blipFill>
                <a:blip r:embed="rId12"/>
                <a:stretch>
                  <a:fillRect l="-2400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371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06D6-BB98-7E4B-914D-51232161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9385CA-5629-F145-9B9D-8303EC2A5906}"/>
              </a:ext>
            </a:extLst>
          </p:cNvPr>
          <p:cNvGrpSpPr/>
          <p:nvPr/>
        </p:nvGrpSpPr>
        <p:grpSpPr>
          <a:xfrm>
            <a:off x="3090531" y="1690688"/>
            <a:ext cx="6010937" cy="2741262"/>
            <a:chOff x="3287231" y="2442000"/>
            <a:chExt cx="6010937" cy="2741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E2B8CA-CA41-F541-B0FB-E9E939A58CD4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4052774" y="2824772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5AE6E4-784C-F245-B140-C489CB92C174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4052774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9EE5EB-00EE-6B4B-AD0D-62A0ABCDC696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 flipV="1">
              <a:off x="6675471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CB53BC-2887-F345-841E-31E36EA3FD64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>
              <a:off x="6675470" y="2824772"/>
              <a:ext cx="1857155" cy="892166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/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/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/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/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CCDE6D-9395-044E-9306-F46CDFF39C4E}"/>
              </a:ext>
            </a:extLst>
          </p:cNvPr>
          <p:cNvGrpSpPr>
            <a:grpSpLocks noChangeAspect="1"/>
          </p:cNvGrpSpPr>
          <p:nvPr/>
        </p:nvGrpSpPr>
        <p:grpSpPr>
          <a:xfrm>
            <a:off x="4119766" y="4749960"/>
            <a:ext cx="3952463" cy="1438189"/>
            <a:chOff x="4084820" y="4749960"/>
            <a:chExt cx="4787900" cy="17421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2C1D2B-3F08-484D-A62E-78E8F502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9398" y="4749960"/>
              <a:ext cx="3606800" cy="520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E4872E0-DCCD-DC43-8A83-11FA7B6D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89398" y="5381776"/>
              <a:ext cx="4013200" cy="5207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EAEA6B3-8CE0-C048-BC4B-828F466DE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84820" y="5971441"/>
              <a:ext cx="4787900" cy="52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106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EE97-E1A7-3245-A25D-06A2AE76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0ABD-9A14-F647-AB6A-C7A885F8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00" y="1690688"/>
            <a:ext cx="5916399" cy="42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94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37AE-9A0D-9048-8AB4-04A8991B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Splitting to make it linear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16EB40-25A2-C740-ACB0-87EFFA1910C5}"/>
              </a:ext>
            </a:extLst>
          </p:cNvPr>
          <p:cNvGrpSpPr/>
          <p:nvPr/>
        </p:nvGrpSpPr>
        <p:grpSpPr>
          <a:xfrm>
            <a:off x="1358451" y="1690688"/>
            <a:ext cx="9475097" cy="4004819"/>
            <a:chOff x="1358451" y="1690688"/>
            <a:chExt cx="9475097" cy="40048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069280-8086-2C40-95C0-70249E782458}"/>
                </a:ext>
              </a:extLst>
            </p:cNvPr>
            <p:cNvGrpSpPr/>
            <p:nvPr/>
          </p:nvGrpSpPr>
          <p:grpSpPr>
            <a:xfrm>
              <a:off x="1358451" y="1690688"/>
              <a:ext cx="9475097" cy="4004819"/>
              <a:chOff x="1372708" y="2130168"/>
              <a:chExt cx="9475097" cy="400481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F7DF622-8481-8A48-AF2D-6F39668EDACF}"/>
                  </a:ext>
                </a:extLst>
              </p:cNvPr>
              <p:cNvGrpSpPr/>
              <p:nvPr/>
            </p:nvGrpSpPr>
            <p:grpSpPr>
              <a:xfrm>
                <a:off x="3084113" y="2130168"/>
                <a:ext cx="5869064" cy="1208455"/>
                <a:chOff x="2919309" y="2598000"/>
                <a:chExt cx="5869064" cy="1208455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7980507-F226-E74E-B51F-3D4BD913CE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70607" y="2598000"/>
                  <a:ext cx="166468" cy="166468"/>
                </a:xfrm>
                <a:prstGeom prst="ellipse">
                  <a:avLst/>
                </a:prstGeom>
                <a:solidFill>
                  <a:schemeClr val="tx1"/>
                </a:solidFill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27E8CD0-3A75-2345-B91D-ED3485A70DED}"/>
                    </a:ext>
                  </a:extLst>
                </p:cNvPr>
                <p:cNvGrpSpPr/>
                <p:nvPr/>
              </p:nvGrpSpPr>
              <p:grpSpPr>
                <a:xfrm>
                  <a:off x="2919309" y="3639987"/>
                  <a:ext cx="5869064" cy="166468"/>
                  <a:chOff x="3131960" y="3884536"/>
                  <a:chExt cx="5869064" cy="166468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87DDAD2C-84AE-9740-B39F-618559DF01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31960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69CDCDC5-5116-F44A-8254-EA105C272E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4556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/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049666-D4D3-1F4C-9F30-4DE7C13DB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7322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84BB5D-482C-B843-9AD5-8A2C2EC96C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904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881619-B72B-C542-8026-367503D5E2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9099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D35DF8-F5CF-D54B-B184-5B5E1C949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2681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/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/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/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/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/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ECF3D3-FBBF-FE47-BAE4-88DC0FC51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37" y="1945758"/>
              <a:ext cx="1892421" cy="64858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EEFC87-9985-AE49-A25B-19954C38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553" y="3268475"/>
              <a:ext cx="595424" cy="70734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56F3C82-FC17-D441-8139-F021C29395F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130" y="3135173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7E9D5F0-5F04-B449-80F3-67D817C7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422" y="3280737"/>
              <a:ext cx="481332" cy="764862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D85D1-D652-AF4C-9461-E10F74E92EA3}"/>
                </a:ext>
              </a:extLst>
            </p:cNvPr>
            <p:cNvCxnSpPr>
              <a:cxnSpLocks/>
            </p:cNvCxnSpPr>
            <p:nvPr/>
          </p:nvCxnSpPr>
          <p:spPr>
            <a:xfrm>
              <a:off x="9451907" y="3147435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26A66D-2AA4-AE47-9D97-D155FC9C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507126" y="1873129"/>
              <a:ext cx="1957864" cy="72121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270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50635480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50635480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de-DE" b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845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70700817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70700817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049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5423592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55423592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Pivot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36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93784199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93784199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r>
                  <a:rPr lang="en-US" b="0" dirty="0">
                    <a:latin typeface="PT Mono" panose="02060509020205020204" pitchFamily="49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182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274440393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274440393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b="0" dirty="0">
                  <a:latin typeface="PT Mono" panose="02060509020205020204" pitchFamily="49" charset="77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56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83051193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830511936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30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A8B8-0432-5040-92C4-62F667F5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A39C-3758-D947-A0C0-F9A03BCE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176" y="2530660"/>
            <a:ext cx="5541335" cy="2743089"/>
          </a:xfrm>
        </p:spPr>
        <p:txBody>
          <a:bodyPr/>
          <a:lstStyle/>
          <a:p>
            <a:pPr marL="0" indent="0">
              <a:buNone/>
            </a:pPr>
            <a:r>
              <a:rPr lang="de-DE" i="1" dirty="0"/>
              <a:t>“</a:t>
            </a:r>
            <a:r>
              <a:rPr lang="de-DE" i="1" dirty="0" err="1"/>
              <a:t>Program</a:t>
            </a:r>
            <a:r>
              <a:rPr lang="de-DE" i="1" dirty="0"/>
              <a:t> </a:t>
            </a:r>
            <a:r>
              <a:rPr lang="de-DE" i="1" dirty="0" err="1"/>
              <a:t>testing</a:t>
            </a:r>
            <a:r>
              <a:rPr lang="de-DE" i="1" dirty="0"/>
              <a:t>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a </a:t>
            </a:r>
            <a:r>
              <a:rPr lang="de-DE" i="1" dirty="0" err="1"/>
              <a:t>very</a:t>
            </a:r>
            <a:r>
              <a:rPr lang="de-DE" i="1" dirty="0"/>
              <a:t> </a:t>
            </a:r>
            <a:r>
              <a:rPr lang="de-DE" i="1" dirty="0" err="1"/>
              <a:t>effective</a:t>
            </a:r>
            <a:r>
              <a:rPr lang="de-DE" i="1" dirty="0"/>
              <a:t> </a:t>
            </a:r>
            <a:r>
              <a:rPr lang="de-DE" i="1" dirty="0" err="1"/>
              <a:t>way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presence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bugs</a:t>
            </a:r>
            <a:r>
              <a:rPr lang="de-DE" i="1" dirty="0"/>
              <a:t>, but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hopelessly</a:t>
            </a:r>
            <a:r>
              <a:rPr lang="de-DE" i="1" dirty="0"/>
              <a:t> </a:t>
            </a:r>
            <a:r>
              <a:rPr lang="de-DE" i="1" dirty="0" err="1"/>
              <a:t>inadequate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showing</a:t>
            </a:r>
            <a:r>
              <a:rPr lang="de-DE" i="1" dirty="0"/>
              <a:t>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absence</a:t>
            </a:r>
            <a:r>
              <a:rPr lang="de-DE" i="1" dirty="0"/>
              <a:t>.“</a:t>
            </a:r>
          </a:p>
          <a:p>
            <a:endParaRPr lang="de-D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BC69-CEAD-5745-8909-54DC2DC5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31" y="1690688"/>
            <a:ext cx="3156966" cy="4209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7A3C85-6EDB-EA45-9416-0D798B4EC0A8}"/>
              </a:ext>
            </a:extLst>
          </p:cNvPr>
          <p:cNvSpPr/>
          <p:nvPr/>
        </p:nvSpPr>
        <p:spPr>
          <a:xfrm>
            <a:off x="3541465" y="4950583"/>
            <a:ext cx="3527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/>
              <a:t>Edsger</a:t>
            </a:r>
            <a:r>
              <a:rPr lang="de-DE" sz="3600" dirty="0"/>
              <a:t> W. Dijkstra</a:t>
            </a:r>
          </a:p>
        </p:txBody>
      </p:sp>
    </p:spTree>
    <p:extLst>
      <p:ext uri="{BB962C8B-B14F-4D97-AF65-F5344CB8AC3E}">
        <p14:creationId xmlns:p14="http://schemas.microsoft.com/office/powerpoint/2010/main" val="2860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742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B757D-8706-E544-95A2-94C1975C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402351225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0389C6-0AA2-634D-9A69-1CEF4F56F37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402351225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assignment solves the equation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”If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0.5, 1</m:t>
                        </m:r>
                      </m:e>
                    </m:d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C4EBA33-7549-3D4A-80EF-3F44B36AF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08874" y="1825625"/>
                <a:ext cx="4144926" cy="4351338"/>
              </a:xfrm>
              <a:blipFill>
                <a:blip r:embed="rId3"/>
                <a:stretch>
                  <a:fillRect l="-3058" t="-877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903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23C5-3128-614A-A348-B1DCE37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2C42F-F93F-534E-BE16-C8D8FCD1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Infinite Loop </a:t>
            </a:r>
            <a:r>
              <a:rPr lang="en-US" dirty="0">
                <a:sym typeface="Wingdings" pitchFamily="2" charset="2"/>
              </a:rPr>
              <a:t> Case Splitting</a:t>
            </a:r>
          </a:p>
          <a:p>
            <a:r>
              <a:rPr lang="en-US" dirty="0">
                <a:sym typeface="Wingdings" pitchFamily="2" charset="2"/>
              </a:rPr>
              <a:t>Implementation</a:t>
            </a:r>
          </a:p>
          <a:p>
            <a:r>
              <a:rPr lang="en-US" dirty="0"/>
              <a:t>How to define neighborhood of an image?</a:t>
            </a:r>
          </a:p>
          <a:p>
            <a:pPr lvl="1"/>
            <a:r>
              <a:rPr lang="en-US" dirty="0"/>
              <a:t>Noise?</a:t>
            </a:r>
          </a:p>
          <a:p>
            <a:pPr lvl="1"/>
            <a:r>
              <a:rPr lang="en-US" dirty="0"/>
              <a:t>Missing data?</a:t>
            </a:r>
          </a:p>
          <a:p>
            <a:r>
              <a:rPr lang="en-US" dirty="0"/>
              <a:t>What about other activation functions?</a:t>
            </a:r>
          </a:p>
          <a:p>
            <a:pPr lvl="1"/>
            <a:r>
              <a:rPr lang="en-US" dirty="0"/>
              <a:t>Needs to be linear</a:t>
            </a:r>
          </a:p>
          <a:p>
            <a:pPr lvl="1"/>
            <a:r>
              <a:rPr lang="en-US" dirty="0"/>
              <a:t>Approximation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5AA65B-3B3E-2E41-A808-34C4F2A9A6D8}"/>
              </a:ext>
            </a:extLst>
          </p:cNvPr>
          <p:cNvGrpSpPr/>
          <p:nvPr/>
        </p:nvGrpSpPr>
        <p:grpSpPr>
          <a:xfrm>
            <a:off x="7808764" y="2466623"/>
            <a:ext cx="3140541" cy="1091686"/>
            <a:chOff x="4714690" y="3455451"/>
            <a:chExt cx="3140541" cy="1091686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2752EC1F-7273-1E46-908A-178EEFAC0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668" r="33369"/>
            <a:stretch/>
          </p:blipFill>
          <p:spPr>
            <a:xfrm>
              <a:off x="5752215" y="3472947"/>
              <a:ext cx="1041990" cy="105669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2A095F-7094-B44E-BEDE-9E539B67C079}"/>
                </a:ext>
              </a:extLst>
            </p:cNvPr>
            <p:cNvGrpSpPr/>
            <p:nvPr/>
          </p:nvGrpSpPr>
          <p:grpSpPr>
            <a:xfrm>
              <a:off x="6817705" y="3472947"/>
              <a:ext cx="1037526" cy="1056694"/>
              <a:chOff x="4714689" y="4548654"/>
              <a:chExt cx="1037526" cy="1056694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60E82FC6-4B12-A64D-A098-C623EFD2BC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5144"/>
              <a:stretch/>
            </p:blipFill>
            <p:spPr>
              <a:xfrm>
                <a:off x="4714689" y="4548654"/>
                <a:ext cx="1037526" cy="105669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2C5788-B7D2-EC46-BFFC-254540827544}"/>
                  </a:ext>
                </a:extLst>
              </p:cNvPr>
              <p:cNvSpPr/>
              <p:nvPr/>
            </p:nvSpPr>
            <p:spPr>
              <a:xfrm>
                <a:off x="4986670" y="4720856"/>
                <a:ext cx="574158" cy="4253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3A82C745-2FDA-0544-8880-6AEC7B615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941"/>
            <a:stretch/>
          </p:blipFill>
          <p:spPr>
            <a:xfrm>
              <a:off x="4714690" y="3455451"/>
              <a:ext cx="1037526" cy="1091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133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5AC-2B03-A847-9711-B0E8340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//describe RELUPLEX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C101D-BB0F-944C-82D0-B672DDD3C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Simplex Operations</a:t>
            </a:r>
          </a:p>
          <a:p>
            <a:pPr lvl="1"/>
            <a:r>
              <a:rPr lang="en-US" dirty="0"/>
              <a:t>Pivot_1</a:t>
            </a:r>
          </a:p>
          <a:p>
            <a:pPr lvl="1"/>
            <a:r>
              <a:rPr lang="en-US" dirty="0"/>
              <a:t>Pivot_2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Failure</a:t>
            </a:r>
          </a:p>
          <a:p>
            <a:pPr lvl="1"/>
            <a:r>
              <a:rPr lang="en-US" dirty="0"/>
              <a:t>Success</a:t>
            </a:r>
          </a:p>
          <a:p>
            <a:r>
              <a:rPr lang="en-US" dirty="0"/>
              <a:t>RELUPLEX</a:t>
            </a:r>
          </a:p>
          <a:p>
            <a:pPr lvl="1"/>
            <a:r>
              <a:rPr lang="en-US" dirty="0" err="1"/>
              <a:t>Update_b</a:t>
            </a:r>
            <a:endParaRPr lang="en-US" dirty="0"/>
          </a:p>
          <a:p>
            <a:pPr lvl="1"/>
            <a:r>
              <a:rPr lang="en-US" dirty="0" err="1"/>
              <a:t>Update_f</a:t>
            </a:r>
            <a:endParaRPr lang="en-US" dirty="0"/>
          </a:p>
          <a:p>
            <a:pPr lvl="1"/>
            <a:r>
              <a:rPr lang="en-US" dirty="0" err="1"/>
              <a:t>PivotForRelu</a:t>
            </a:r>
            <a:endParaRPr lang="en-US" dirty="0"/>
          </a:p>
          <a:p>
            <a:pPr lvl="1"/>
            <a:r>
              <a:rPr lang="en-US" dirty="0" err="1"/>
              <a:t>ReluSplit</a:t>
            </a:r>
            <a:endParaRPr lang="en-US" dirty="0"/>
          </a:p>
          <a:p>
            <a:pPr lvl="1"/>
            <a:r>
              <a:rPr lang="en-US" dirty="0" err="1"/>
              <a:t>ReluSuccess</a:t>
            </a:r>
            <a:endParaRPr lang="en-US" dirty="0"/>
          </a:p>
          <a:p>
            <a:r>
              <a:rPr lang="en-US" dirty="0"/>
              <a:t>Optimization</a:t>
            </a:r>
          </a:p>
          <a:p>
            <a:pPr lvl="1"/>
            <a:r>
              <a:rPr lang="en-US" dirty="0" err="1"/>
              <a:t>deriveLowerBound</a:t>
            </a:r>
            <a:endParaRPr lang="en-US" dirty="0"/>
          </a:p>
          <a:p>
            <a:pPr lvl="1"/>
            <a:r>
              <a:rPr lang="en-US" dirty="0" err="1"/>
              <a:t>deriveUpperBound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9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B0CE-580A-7244-A2BA-7DD03BC3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28E50-6D6D-A849-9CED-AC8EE8B48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 on Q-Learning that converges</a:t>
            </a:r>
          </a:p>
        </p:txBody>
      </p:sp>
    </p:spTree>
    <p:extLst>
      <p:ext uri="{BB962C8B-B14F-4D97-AF65-F5344CB8AC3E}">
        <p14:creationId xmlns:p14="http://schemas.microsoft.com/office/powerpoint/2010/main" val="517440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C732-04D7-D546-934E-CD1EC9E0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Comprehensive Survey on Safe Reinforcement Learning (≤ 2015)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0B4A0-132E-5A49-A2E3-07F75386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9222B9-34F3-C24F-BB68-F1F70CF6A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</p:spTree>
    <p:extLst>
      <p:ext uri="{BB962C8B-B14F-4D97-AF65-F5344CB8AC3E}">
        <p14:creationId xmlns:p14="http://schemas.microsoft.com/office/powerpoint/2010/main" val="3008416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86A4-F463-9643-9EBC-8880CA5B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Lyapunov Functions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5C07-FFF8-194D-91E6-6DB15D569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732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3C52E-188D-2C48-BC72-91C527C1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Lyapunov Design for Safe Reinforcement Learning (2002)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9DBF77-D183-C74F-AB99-468ED2104E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0959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EC3F5-24FD-D642-889D-4BAB21D7E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9159" y="1825625"/>
            <a:ext cx="7164641" cy="4351338"/>
          </a:xfrm>
        </p:spPr>
        <p:txBody>
          <a:bodyPr/>
          <a:lstStyle/>
          <a:p>
            <a:r>
              <a:rPr lang="en-US" dirty="0"/>
              <a:t>Optimal Control Problems</a:t>
            </a:r>
          </a:p>
          <a:p>
            <a:r>
              <a:rPr lang="en-US" dirty="0"/>
              <a:t>Works with any RL Algorithm</a:t>
            </a:r>
          </a:p>
          <a:p>
            <a:r>
              <a:rPr lang="en-US" dirty="0"/>
              <a:t>Idea: For a given problem, define actions that </a:t>
            </a:r>
            <a:r>
              <a:rPr lang="en-US" i="1" dirty="0"/>
              <a:t>ensure </a:t>
            </a:r>
            <a:r>
              <a:rPr lang="en-US" dirty="0"/>
              <a:t>any action will keep agent in safe state and moves it eventually there</a:t>
            </a:r>
          </a:p>
          <a:p>
            <a:r>
              <a:rPr lang="en-US" dirty="0"/>
              <a:t>Use RL to find a good combination of these actions</a:t>
            </a:r>
          </a:p>
          <a:p>
            <a:r>
              <a:rPr lang="en-US" dirty="0"/>
              <a:t>Problem: You need to come up with these actions by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94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55C2-F770-5C46-890D-E8E6A773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Model-based Reinforcement Learning with Stability Guarantees (2017)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8039EB-68EE-BF4A-860B-033E8F349A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9F01B-49FE-284C-A9B9-44DAE1261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Main Idea: Be able to recover from every situation: “Asymptotic Stability”</a:t>
            </a:r>
          </a:p>
          <a:p>
            <a:r>
              <a:rPr lang="en-US" dirty="0"/>
              <a:t>Start with an initial, safe policy</a:t>
            </a:r>
          </a:p>
          <a:p>
            <a:r>
              <a:rPr lang="en-US" dirty="0"/>
              <a:t>Compute “region of attraction” via </a:t>
            </a:r>
            <a:r>
              <a:rPr lang="en-US" dirty="0" err="1"/>
              <a:t>Lyapunov</a:t>
            </a:r>
            <a:r>
              <a:rPr lang="en-US" dirty="0"/>
              <a:t> functions</a:t>
            </a:r>
          </a:p>
          <a:p>
            <a:r>
              <a:rPr lang="en-US" dirty="0"/>
              <a:t>Exploration will increase safe region and region of attraction</a:t>
            </a:r>
          </a:p>
          <a:p>
            <a:endParaRPr lang="en-US" dirty="0"/>
          </a:p>
          <a:p>
            <a:r>
              <a:rPr lang="en-US" b="1" dirty="0"/>
              <a:t>Specification: Policy will stabilize over time</a:t>
            </a:r>
          </a:p>
        </p:txBody>
      </p:sp>
    </p:spTree>
    <p:extLst>
      <p:ext uri="{BB962C8B-B14F-4D97-AF65-F5344CB8AC3E}">
        <p14:creationId xmlns:p14="http://schemas.microsoft.com/office/powerpoint/2010/main" val="2193084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FD1774-33E2-1B40-96AA-EDE4052C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5C2B2-1654-F248-A366-5548096B2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Region of attraction: any set within this space will converge to a stable set/policy?</a:t>
            </a:r>
          </a:p>
          <a:p>
            <a:endParaRPr lang="en-US" dirty="0"/>
          </a:p>
          <a:p>
            <a:r>
              <a:rPr lang="en-US" dirty="0"/>
              <a:t>Starting from safe policy</a:t>
            </a:r>
          </a:p>
          <a:p>
            <a:r>
              <a:rPr lang="en-US" dirty="0"/>
              <a:t>Expand region of attraction by </a:t>
            </a:r>
          </a:p>
          <a:p>
            <a:r>
              <a:rPr lang="en-US" dirty="0"/>
              <a:t>Stability can be shown using Lyapunov functions</a:t>
            </a:r>
          </a:p>
        </p:txBody>
      </p:sp>
    </p:spTree>
    <p:extLst>
      <p:ext uri="{BB962C8B-B14F-4D97-AF65-F5344CB8AC3E}">
        <p14:creationId xmlns:p14="http://schemas.microsoft.com/office/powerpoint/2010/main" val="377815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83AD-B691-C043-AEAD-9D4F5DF8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A3074E-3771-F340-A872-60F59760B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968" y="2166176"/>
            <a:ext cx="10515600" cy="2662057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6D72C0-A5E7-B042-A523-25516347F935}"/>
              </a:ext>
            </a:extLst>
          </p:cNvPr>
          <p:cNvGrpSpPr/>
          <p:nvPr/>
        </p:nvGrpSpPr>
        <p:grpSpPr>
          <a:xfrm>
            <a:off x="575275" y="4828232"/>
            <a:ext cx="11161598" cy="1077219"/>
            <a:chOff x="526507" y="5332321"/>
            <a:chExt cx="11161598" cy="10772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08DA57-39AC-D542-86CC-2CC5A6685B8F}"/>
                </a:ext>
              </a:extLst>
            </p:cNvPr>
            <p:cNvSpPr txBox="1"/>
            <p:nvPr/>
          </p:nvSpPr>
          <p:spPr>
            <a:xfrm>
              <a:off x="526507" y="5332322"/>
              <a:ext cx="313316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“panda”</a:t>
              </a:r>
              <a:br>
                <a:rPr lang="en-US" sz="3200" dirty="0"/>
              </a:br>
              <a:r>
                <a:rPr lang="en-US" sz="3200" dirty="0"/>
                <a:t>57.7% confidence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DE06C5-EC14-6440-87A8-A3F25EE3BCB9}"/>
                </a:ext>
              </a:extLst>
            </p:cNvPr>
            <p:cNvSpPr txBox="1"/>
            <p:nvPr/>
          </p:nvSpPr>
          <p:spPr>
            <a:xfrm>
              <a:off x="8554940" y="5332321"/>
              <a:ext cx="31331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“gibbon”</a:t>
              </a:r>
              <a:br>
                <a:rPr lang="en-US" sz="3200" dirty="0"/>
              </a:br>
              <a:r>
                <a:rPr lang="en-US" sz="3200" b="1" dirty="0">
                  <a:solidFill>
                    <a:srgbClr val="FF0000"/>
                  </a:solidFill>
                </a:rPr>
                <a:t>99.3% </a:t>
              </a:r>
              <a:r>
                <a:rPr lang="en-US" sz="3200" dirty="0"/>
                <a:t>confidence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806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39E6-0039-6A43-BCB4-E7546833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2C4-72EA-E746-9E8D-013FF0B6A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 example: on the road</a:t>
            </a:r>
          </a:p>
          <a:p>
            <a:endParaRPr lang="en-US" dirty="0"/>
          </a:p>
          <a:p>
            <a:r>
              <a:rPr lang="en-US" dirty="0"/>
              <a:t>Given policy pi </a:t>
            </a:r>
            <a:r>
              <a:rPr lang="en-US" dirty="0" err="1"/>
              <a:t>allpy</a:t>
            </a:r>
            <a:r>
              <a:rPr lang="en-US" dirty="0"/>
              <a:t> dynamics f, function maps it to strictly smaller values</a:t>
            </a:r>
          </a:p>
          <a:p>
            <a:endParaRPr lang="en-US" dirty="0"/>
          </a:p>
          <a:p>
            <a:r>
              <a:rPr lang="en-US" dirty="0"/>
              <a:t>1. compute region of attraction for fixed policy</a:t>
            </a:r>
          </a:p>
          <a:p>
            <a:r>
              <a:rPr lang="en-US" dirty="0"/>
              <a:t>2. optimize policy to expand region of attraction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4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21B69A-635F-4449-8E85-70F34B03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of Attraction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923FD6-012D-654F-B715-FF558B94E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433"/>
            <a:ext cx="10515600" cy="4067722"/>
          </a:xfrm>
        </p:spPr>
      </p:pic>
    </p:spTree>
    <p:extLst>
      <p:ext uri="{BB962C8B-B14F-4D97-AF65-F5344CB8AC3E}">
        <p14:creationId xmlns:p14="http://schemas.microsoft.com/office/powerpoint/2010/main" val="650641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6FFB-BB53-C14E-8760-35AAAF4A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71CB-43BC-174C-9422-81CFA7F5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in terms of probability. Probabilities can fail</a:t>
            </a:r>
          </a:p>
          <a:p>
            <a:r>
              <a:rPr lang="en-US" dirty="0"/>
              <a:t>Example: 99.999% it works, there are 1 000 000 drivers </a:t>
            </a:r>
            <a:r>
              <a:rPr lang="en-US" dirty="0">
                <a:sym typeface="Wingdings" pitchFamily="2" charset="2"/>
              </a:rPr>
              <a:t> it won’t stay safe for 10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16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7957-4891-6547-9C2D-AEDB8AFC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3580886E-C4A1-424B-B0EF-DB93E315E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11851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1. </a:t>
                </a:r>
                <a:r>
                  <a:rPr lang="en-US" sz="1400" b="1" dirty="0" err="1">
                    <a:latin typeface="PT Mono" panose="02060509020205020204" pitchFamily="49" charset="77"/>
                    <a:ea typeface="Fira Mono" panose="020B0609050000020004" pitchFamily="49" charset="0"/>
                  </a:rPr>
                  <a:t>SafeLyapunovLearning</a:t>
                </a:r>
                <a:r>
                  <a:rPr lang="en-US" sz="140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𝒢𝒫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) {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2.     for n=1 to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400" b="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3.       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via SGD on (7)</a:t>
                </a:r>
              </a:p>
              <a:p>
                <a:pPr marL="0" indent="0">
                  <a:buNone/>
                </a:pPr>
                <a:r>
                  <a:rPr lang="en-US" sz="1400" b="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4.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𝑛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Fira Mono" panose="020B0609050000020004" pitchFamily="49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argmax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𝑐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Fira Mono" panose="020B0609050000020004" pitchFamily="49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Fira Mono" panose="020B0609050000020004" pitchFamily="49" charset="0"/>
                      </a:rPr>
                      <m:t>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Fira Mono" panose="020B0609050000020004" pitchFamily="49" charset="0"/>
                      </a:rPr>
                      <m:t> :∀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Fira Mono" panose="020B0609050000020004" pitchFamily="49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Fira Mono" panose="020B0609050000020004" pitchFamily="49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400" b="0" dirty="0">
                  <a:latin typeface="PT Mono" panose="02060509020205020204" pitchFamily="49" charset="77"/>
                  <a:ea typeface="Fira Mono" panose="020B0609050000020004" pitchFamily="49" charset="0"/>
                </a:endParaRPr>
              </a:p>
              <a:p>
                <a:pPr marL="0" indent="0">
                  <a:buNone/>
                </a:pPr>
                <a:r>
                  <a:rPr lang="en-US" sz="1400" b="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5.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𝑛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Fira Mono" panose="020B0609050000020004" pitchFamily="49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Fira Mono" panose="020B0609050000020004" pitchFamily="49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Fira Mono" panose="020B0609050000020004" pitchFamily="49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Fira Mono" panose="020B0609050000020004" pitchFamily="49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Fira Mono" panose="020B0609050000020004" pitchFamily="49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𝒰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400" b="0" dirty="0">
                  <a:latin typeface="PT Mono" panose="02060509020205020204" pitchFamily="49" charset="77"/>
                  <a:ea typeface="Fira Mono" panose="020B0609050000020004" pitchFamily="49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6.        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𝑛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Fira Mono" panose="020B0609050000020004" pitchFamily="49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𝑛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Fira Mono" panose="020B0609050000020004" pitchFamily="49" charset="0"/>
                      </a:rPr>
                      <m:t>)</m:t>
                    </m:r>
                  </m:oMath>
                </a14:m>
                <a:r>
                  <a:rPr lang="en-US" sz="1400" b="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b="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using (6) and drive system there with backup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400" b="0" dirty="0">
                  <a:latin typeface="PT Mono" panose="02060509020205020204" pitchFamily="49" charset="77"/>
                  <a:ea typeface="Fira Mono" panose="020B0609050000020004" pitchFamily="49" charset="0"/>
                </a:endParaRPr>
              </a:p>
              <a:p>
                <a:pPr marL="0" indent="0">
                  <a:buNone/>
                </a:pPr>
                <a:r>
                  <a:rPr lang="en-US" sz="1400" b="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7.         Update GP with measurements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Fira Mono" panose="020B0609050000020004" pitchFamily="49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Fira Mono" panose="020B0609050000020004" pitchFamily="49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Fira Mono" panose="020B06090500000200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Fira Mono" panose="020B0609050000020004" pitchFamily="49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Fira Mono" panose="020B0609050000020004" pitchFamily="49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Fira Mono" panose="020B0609050000020004" pitchFamily="49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Fira Mono" panose="020B0609050000020004" pitchFamily="49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Fira Mono" panose="020B0609050000020004" pitchFamily="49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𝜖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Fira Mono" panose="020B0609050000020004" pitchFamily="49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400" b="0" dirty="0">
                  <a:latin typeface="PT Mono" panose="02060509020205020204" pitchFamily="49" charset="77"/>
                  <a:ea typeface="Fira Mono" panose="020B0609050000020004" pitchFamily="49" charset="0"/>
                </a:endParaRPr>
              </a:p>
              <a:p>
                <a:pPr marL="0" indent="0">
                  <a:buNone/>
                </a:pPr>
                <a:r>
                  <a:rPr lang="en-US" sz="1400" b="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8.     }</a:t>
                </a:r>
              </a:p>
              <a:p>
                <a:pPr marL="0" indent="0">
                  <a:buNone/>
                </a:pPr>
                <a:r>
                  <a:rPr lang="en-US" sz="1400" b="0" dirty="0">
                    <a:latin typeface="PT Mono" panose="02060509020205020204" pitchFamily="49" charset="77"/>
                    <a:ea typeface="Fira Mono" panose="020B0609050000020004" pitchFamily="49" charset="0"/>
                  </a:rPr>
                  <a:t> 9. } </a:t>
                </a:r>
              </a:p>
            </p:txBody>
          </p:sp>
        </mc:Choice>
        <mc:Fallback xmlns="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3580886E-C4A1-424B-B0EF-DB93E315E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118515"/>
              </a:xfrm>
              <a:blipFill>
                <a:blip r:embed="rId2"/>
                <a:stretch>
                  <a:fillRect t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46E273-59C4-B043-9CC1-3E3C26544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06" y="5866020"/>
            <a:ext cx="8888819" cy="621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B4023-3E1F-E14C-91AD-362D86D5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373" y="5934149"/>
            <a:ext cx="5142565" cy="7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98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7C67-2C5A-494A-AD8A-4D13A70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Reinforcement Learning via Formal Methods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2D9F2-FCCF-1841-8DAF-0FD5F604F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A90E5-10F2-434F-8F45-2BCB7447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Idea: Optimize a </a:t>
            </a:r>
            <a:r>
              <a:rPr lang="en-US" b="1" i="1" dirty="0"/>
              <a:t>safe </a:t>
            </a:r>
            <a:r>
              <a:rPr lang="en-US" b="1" dirty="0"/>
              <a:t>controller using RL</a:t>
            </a:r>
          </a:p>
          <a:p>
            <a:r>
              <a:rPr lang="en-US" dirty="0"/>
              <a:t>Explore through </a:t>
            </a:r>
            <a:r>
              <a:rPr lang="en-US" i="1" dirty="0"/>
              <a:t>safe </a:t>
            </a:r>
            <a:r>
              <a:rPr lang="en-US" dirty="0"/>
              <a:t>actions only</a:t>
            </a:r>
          </a:p>
          <a:p>
            <a:r>
              <a:rPr lang="en-US" dirty="0"/>
              <a:t>Use RL to solve optimization problem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Requirement</a:t>
            </a:r>
          </a:p>
          <a:p>
            <a:r>
              <a:rPr lang="en-US" dirty="0"/>
              <a:t>Controller that performs provable </a:t>
            </a:r>
            <a:r>
              <a:rPr lang="en-US" i="1" dirty="0"/>
              <a:t>safe </a:t>
            </a:r>
            <a:r>
              <a:rPr lang="en-US" dirty="0"/>
              <a:t>actions</a:t>
            </a:r>
          </a:p>
          <a:p>
            <a:r>
              <a:rPr lang="en-US" dirty="0"/>
              <a:t>(Physical) model of the reality</a:t>
            </a:r>
          </a:p>
        </p:txBody>
      </p:sp>
    </p:spTree>
    <p:extLst>
      <p:ext uri="{BB962C8B-B14F-4D97-AF65-F5344CB8AC3E}">
        <p14:creationId xmlns:p14="http://schemas.microsoft.com/office/powerpoint/2010/main" val="805985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Differential Dynamic Logic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1067D1-CE65-8747-B30B-B66F58B1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84" y="3657748"/>
            <a:ext cx="2878432" cy="6484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5B7255-947A-2848-A3F3-A3A9B52C1D59}"/>
              </a:ext>
            </a:extLst>
          </p:cNvPr>
          <p:cNvGrpSpPr/>
          <p:nvPr/>
        </p:nvGrpSpPr>
        <p:grpSpPr>
          <a:xfrm>
            <a:off x="2607997" y="4437453"/>
            <a:ext cx="2367764" cy="1038619"/>
            <a:chOff x="1136197" y="5539827"/>
            <a:chExt cx="2367764" cy="103861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9CA434D-A642-564F-B63C-CEFD3F8923EC}"/>
                </a:ext>
              </a:extLst>
            </p:cNvPr>
            <p:cNvSpPr/>
            <p:nvPr/>
          </p:nvSpPr>
          <p:spPr>
            <a:xfrm rot="19424872">
              <a:off x="2248041" y="553982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9B6893-BC00-404F-869F-0D9F4AD8E8DC}"/>
                </a:ext>
              </a:extLst>
            </p:cNvPr>
            <p:cNvSpPr txBox="1"/>
            <p:nvPr/>
          </p:nvSpPr>
          <p:spPr>
            <a:xfrm>
              <a:off x="1136197" y="5993671"/>
              <a:ext cx="236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precondition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E2CE20-A3C2-5240-B98F-FB50962A25AE}"/>
              </a:ext>
            </a:extLst>
          </p:cNvPr>
          <p:cNvGrpSpPr/>
          <p:nvPr/>
        </p:nvGrpSpPr>
        <p:grpSpPr>
          <a:xfrm>
            <a:off x="7025722" y="4334156"/>
            <a:ext cx="2537105" cy="1338611"/>
            <a:chOff x="1168964" y="5305501"/>
            <a:chExt cx="2537105" cy="1338611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A8F0785-0250-8346-B0F0-9F30DF927DF9}"/>
                </a:ext>
              </a:extLst>
            </p:cNvPr>
            <p:cNvSpPr/>
            <p:nvPr/>
          </p:nvSpPr>
          <p:spPr>
            <a:xfrm rot="13516129">
              <a:off x="1668861" y="554588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96E96-198F-084A-8460-01217D96635D}"/>
                </a:ext>
              </a:extLst>
            </p:cNvPr>
            <p:cNvSpPr txBox="1"/>
            <p:nvPr/>
          </p:nvSpPr>
          <p:spPr>
            <a:xfrm>
              <a:off x="1168964" y="6059337"/>
              <a:ext cx="2537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postcondition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1B07BB-0955-2644-B697-230EDE1A6A18}"/>
              </a:ext>
            </a:extLst>
          </p:cNvPr>
          <p:cNvGrpSpPr/>
          <p:nvPr/>
        </p:nvGrpSpPr>
        <p:grpSpPr>
          <a:xfrm>
            <a:off x="5429002" y="2020180"/>
            <a:ext cx="2865272" cy="1459951"/>
            <a:chOff x="990453" y="5968482"/>
            <a:chExt cx="2865272" cy="145995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1DDBB8E-3DE0-2840-B5C2-04591A2740BA}"/>
                </a:ext>
              </a:extLst>
            </p:cNvPr>
            <p:cNvSpPr/>
            <p:nvPr/>
          </p:nvSpPr>
          <p:spPr>
            <a:xfrm rot="6919437">
              <a:off x="1866135" y="689056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CE525-42E9-DB45-89A4-115E8C7D4355}"/>
                </a:ext>
              </a:extLst>
            </p:cNvPr>
            <p:cNvSpPr txBox="1"/>
            <p:nvPr/>
          </p:nvSpPr>
          <p:spPr>
            <a:xfrm>
              <a:off x="990453" y="5968482"/>
              <a:ext cx="2865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Hybrid 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748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2B4B82-77A4-CF49-B3F7-08337A3F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173032"/>
            <a:ext cx="8242300" cy="596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8F18C-A8DE-8A4B-9DCD-F63232052B06}"/>
              </a:ext>
            </a:extLst>
          </p:cNvPr>
          <p:cNvGrpSpPr/>
          <p:nvPr/>
        </p:nvGrpSpPr>
        <p:grpSpPr>
          <a:xfrm>
            <a:off x="2379920" y="4040148"/>
            <a:ext cx="8975889" cy="1903025"/>
            <a:chOff x="2285999" y="2838669"/>
            <a:chExt cx="8975889" cy="1903025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304D095-C3DA-5E45-9E71-6AEF310D2247}"/>
                </a:ext>
              </a:extLst>
            </p:cNvPr>
            <p:cNvSpPr/>
            <p:nvPr/>
          </p:nvSpPr>
          <p:spPr>
            <a:xfrm rot="5400000">
              <a:off x="3891515" y="1233153"/>
              <a:ext cx="340242" cy="3551273"/>
            </a:xfrm>
            <a:prstGeom prst="rightBrace">
              <a:avLst>
                <a:gd name="adj1" fmla="val 15579"/>
                <a:gd name="adj2" fmla="val 73653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5C4FCD7-4F66-7D42-86F3-EDC7876C2103}"/>
                </a:ext>
              </a:extLst>
            </p:cNvPr>
            <p:cNvSpPr/>
            <p:nvPr/>
          </p:nvSpPr>
          <p:spPr>
            <a:xfrm rot="5400000">
              <a:off x="7784805" y="1371376"/>
              <a:ext cx="340242" cy="3274827"/>
            </a:xfrm>
            <a:prstGeom prst="rightBrace">
              <a:avLst>
                <a:gd name="adj1" fmla="val 15579"/>
                <a:gd name="adj2" fmla="val 49351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/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C00000"/>
                      </a:solidFill>
                    </a:rPr>
                    <a:t>Controller</a:t>
                  </a:r>
                </a:p>
                <a:p>
                  <a:r>
                    <a:rPr lang="en-US" sz="3200" b="1" dirty="0">
                      <a:solidFill>
                        <a:srgbClr val="C00000"/>
                      </a:solidFill>
                    </a:rPr>
                    <a:t>Either accelerate with </a:t>
                  </a:r>
                  <a14:m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br>
                    <a:rPr lang="de-DE" sz="3200" b="1" dirty="0">
                      <a:solidFill>
                        <a:srgbClr val="C00000"/>
                      </a:solidFill>
                    </a:rPr>
                  </a:br>
                  <a:r>
                    <a:rPr lang="de-DE" sz="3200" b="1" dirty="0" err="1">
                      <a:solidFill>
                        <a:srgbClr val="C00000"/>
                      </a:solidFill>
                    </a:rPr>
                    <a:t>or</a:t>
                  </a:r>
                  <a:r>
                    <a:rPr lang="de-DE" sz="3200" b="1" dirty="0">
                      <a:solidFill>
                        <a:srgbClr val="C00000"/>
                      </a:solidFill>
                    </a:rPr>
                    <a:t> break</a:t>
                  </a:r>
                  <a:endParaRPr lang="en-US" sz="3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3264" t="-4000" b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482F0-562F-AC4F-B18B-A1B07BD82314}"/>
                </a:ext>
              </a:extLst>
            </p:cNvPr>
            <p:cNvSpPr txBox="1"/>
            <p:nvPr/>
          </p:nvSpPr>
          <p:spPr>
            <a:xfrm>
              <a:off x="7308755" y="3161615"/>
              <a:ext cx="39531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Model</a:t>
              </a:r>
              <a:br>
                <a:rPr lang="en-US" sz="3200" b="1" dirty="0">
                  <a:solidFill>
                    <a:srgbClr val="C00000"/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differential equations </a:t>
              </a:r>
              <a:br>
                <a:rPr lang="en-US" sz="3200" b="1" dirty="0">
                  <a:solidFill>
                    <a:srgbClr val="C00000"/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describe behavior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45FCD5-2401-E040-AA21-82862474DA9B}"/>
              </a:ext>
            </a:extLst>
          </p:cNvPr>
          <p:cNvGrpSpPr/>
          <p:nvPr/>
        </p:nvGrpSpPr>
        <p:grpSpPr>
          <a:xfrm>
            <a:off x="1019444" y="3728771"/>
            <a:ext cx="5391989" cy="1313317"/>
            <a:chOff x="232429" y="5268581"/>
            <a:chExt cx="5391989" cy="131331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EC90C3-0E0E-D246-ACC5-D01166AA168E}"/>
                </a:ext>
              </a:extLst>
            </p:cNvPr>
            <p:cNvSpPr/>
            <p:nvPr/>
          </p:nvSpPr>
          <p:spPr>
            <a:xfrm rot="18017030">
              <a:off x="2675370" y="5525066"/>
              <a:ext cx="810458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/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C00000"/>
                      </a:solidFill>
                    </a:rPr>
                    <a:t>Either choose </a:t>
                  </a:r>
                  <a14:m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3200" b="1" dirty="0">
                      <a:solidFill>
                        <a:srgbClr val="C00000"/>
                      </a:solidFill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endParaRPr lang="en-US" sz="3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582" t="-12766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AB33E8-11DA-6547-A802-5DD0EC4F4598}"/>
              </a:ext>
            </a:extLst>
          </p:cNvPr>
          <p:cNvGrpSpPr/>
          <p:nvPr/>
        </p:nvGrpSpPr>
        <p:grpSpPr>
          <a:xfrm>
            <a:off x="7402676" y="1926534"/>
            <a:ext cx="4008405" cy="1281552"/>
            <a:chOff x="232429" y="5997123"/>
            <a:chExt cx="4008405" cy="128155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FBCD63E-EB01-9D47-95CD-AE9501ECC2B3}"/>
                </a:ext>
              </a:extLst>
            </p:cNvPr>
            <p:cNvSpPr/>
            <p:nvPr/>
          </p:nvSpPr>
          <p:spPr>
            <a:xfrm rot="2811666">
              <a:off x="2112224" y="6740805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D9ECB8-839E-C04F-A607-3387CC2C787F}"/>
                </a:ext>
              </a:extLst>
            </p:cNvPr>
            <p:cNvSpPr txBox="1"/>
            <p:nvPr/>
          </p:nvSpPr>
          <p:spPr>
            <a:xfrm>
              <a:off x="232429" y="5997123"/>
              <a:ext cx="40084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Repeat arbitrary times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3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3EFA-6F93-6541-B093-C1699E51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6F5385-41EA-114C-9B18-B10CB3BE3E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Verify offline that 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performs safe actions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6F5385-41EA-114C-9B18-B10CB3BE3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936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Full specification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4E0B19-FEC3-4449-A751-99CDC1A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8644"/>
            <a:ext cx="10515600" cy="482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9CE6A-B0BD-D846-99B0-6B8DE984DF7F}"/>
              </a:ext>
            </a:extLst>
          </p:cNvPr>
          <p:cNvSpPr txBox="1"/>
          <p:nvPr/>
        </p:nvSpPr>
        <p:spPr>
          <a:xfrm>
            <a:off x="641497" y="4031781"/>
            <a:ext cx="898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If our car moves forward with non-negative velocity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ABCB1-A418-2B42-930A-078605EABE30}"/>
              </a:ext>
            </a:extLst>
          </p:cNvPr>
          <p:cNvSpPr txBox="1"/>
          <p:nvPr/>
        </p:nvSpPr>
        <p:spPr>
          <a:xfrm>
            <a:off x="1565223" y="4789315"/>
            <a:ext cx="978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after choosing actions, it still has a non-negative velocity</a:t>
            </a:r>
          </a:p>
        </p:txBody>
      </p:sp>
    </p:spTree>
    <p:extLst>
      <p:ext uri="{BB962C8B-B14F-4D97-AF65-F5344CB8AC3E}">
        <p14:creationId xmlns:p14="http://schemas.microsoft.com/office/powerpoint/2010/main" val="3907958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AAD2-78C9-B341-9BBA-E47ED886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/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A8426D3-FB6A-CD4E-8574-F6A96ECC227F}"/>
              </a:ext>
            </a:extLst>
          </p:cNvPr>
          <p:cNvSpPr/>
          <p:nvPr/>
        </p:nvSpPr>
        <p:spPr>
          <a:xfrm>
            <a:off x="3819831" y="3709425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5A53E-D94F-5E49-A54F-2211740FA425}"/>
              </a:ext>
            </a:extLst>
          </p:cNvPr>
          <p:cNvSpPr/>
          <p:nvPr/>
        </p:nvSpPr>
        <p:spPr>
          <a:xfrm>
            <a:off x="6801462" y="2736031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Controller Monitor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EADBD-A9B5-DD45-8F25-93D70CFED005}"/>
              </a:ext>
            </a:extLst>
          </p:cNvPr>
          <p:cNvSpPr/>
          <p:nvPr/>
        </p:nvSpPr>
        <p:spPr>
          <a:xfrm>
            <a:off x="6801461" y="4682819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 Monitor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9987E1-5476-624F-BE5A-0D66BF5BFB7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971801" y="4196122"/>
            <a:ext cx="84803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9AA561-70A5-F843-A389-8DB8C668ADE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953432" y="3222728"/>
            <a:ext cx="848030" cy="97339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4086-5638-0745-885E-4EF342B4280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953432" y="4196122"/>
            <a:ext cx="848029" cy="97339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B9950C-7D82-F944-AB1D-2D1ED37E59EC}"/>
              </a:ext>
            </a:extLst>
          </p:cNvPr>
          <p:cNvSpPr txBox="1"/>
          <p:nvPr/>
        </p:nvSpPr>
        <p:spPr>
          <a:xfrm>
            <a:off x="9485669" y="2807229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What are our </a:t>
            </a:r>
            <a:r>
              <a:rPr lang="en-US" sz="2400" b="1" i="1" dirty="0">
                <a:solidFill>
                  <a:srgbClr val="C00000"/>
                </a:solidFill>
              </a:rPr>
              <a:t>safe </a:t>
            </a:r>
            <a:r>
              <a:rPr lang="en-US" sz="2400" b="1" dirty="0">
                <a:solidFill>
                  <a:srgbClr val="C00000"/>
                </a:solidFill>
              </a:rPr>
              <a:t>actions?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8886-96E5-A24A-8949-DA2B367CA208}"/>
              </a:ext>
            </a:extLst>
          </p:cNvPr>
          <p:cNvSpPr txBox="1"/>
          <p:nvPr/>
        </p:nvSpPr>
        <p:spPr>
          <a:xfrm>
            <a:off x="9485669" y="4569351"/>
            <a:ext cx="289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Does our Model comply with the reality?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244AA-4B1A-6F4E-8E96-62481E5FA6ED}"/>
              </a:ext>
            </a:extLst>
          </p:cNvPr>
          <p:cNvSpPr txBox="1"/>
          <p:nvPr/>
        </p:nvSpPr>
        <p:spPr>
          <a:xfrm>
            <a:off x="2931701" y="1891103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Formula Transformations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19909F6-524B-9048-95B1-C70FBF815B19}"/>
              </a:ext>
            </a:extLst>
          </p:cNvPr>
          <p:cNvSpPr/>
          <p:nvPr/>
        </p:nvSpPr>
        <p:spPr>
          <a:xfrm rot="2811666">
            <a:off x="3691749" y="2931683"/>
            <a:ext cx="778252" cy="29748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1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8DD4-337B-DA48-9CDE-531B589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63" y="1690688"/>
            <a:ext cx="7878674" cy="443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43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Controller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Current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Check if performing action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safe according to our 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83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A536-F361-F140-9A72-4165FFB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861BF1-B2F8-8646-BECF-077D58BE00F9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E06F8-876D-214B-A07A-BB39A470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B7EE71-6175-C743-B4DE-F58F3BA8C758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F42E356-41FA-4543-A54C-0D6F5C69E70A}"/>
              </a:ext>
            </a:extLst>
          </p:cNvPr>
          <p:cNvSpPr/>
          <p:nvPr/>
        </p:nvSpPr>
        <p:spPr>
          <a:xfrm>
            <a:off x="5029199" y="3227944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219CD-A83F-9941-9BEE-FC6A02F4A20A}"/>
              </a:ext>
            </a:extLst>
          </p:cNvPr>
          <p:cNvSpPr txBox="1"/>
          <p:nvPr/>
        </p:nvSpPr>
        <p:spPr>
          <a:xfrm>
            <a:off x="2065528" y="5132539"/>
            <a:ext cx="806094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1600" dirty="0">
                <a:latin typeface="PT Mono" panose="02060509020205020204" pitchFamily="49" charset="77"/>
              </a:rPr>
              <a:t>return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A) OR </a:t>
            </a:r>
            <a:br>
              <a:rPr lang="en-US" sz="1600" dirty="0">
                <a:latin typeface="PT Mono" panose="02060509020205020204" pitchFamily="49" charset="77"/>
              </a:rPr>
            </a:br>
            <a:r>
              <a:rPr lang="en-US" sz="1600" dirty="0">
                <a:latin typeface="PT Mono" panose="02060509020205020204" pitchFamily="49" charset="77"/>
              </a:rPr>
              <a:t>      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0);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4364D-9FCB-8646-88DD-9502C190BC3B}"/>
              </a:ext>
            </a:extLst>
          </p:cNvPr>
          <p:cNvSpPr txBox="1"/>
          <p:nvPr/>
        </p:nvSpPr>
        <p:spPr>
          <a:xfrm>
            <a:off x="593127" y="4947870"/>
            <a:ext cx="1011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T Mono" panose="02060509020205020204" pitchFamily="49" charset="77"/>
              </a:rPr>
              <a:t>v_curr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p_curr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a_curr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>
                <a:latin typeface="PT Mono" panose="02060509020205020204" pitchFamily="49" charset="77"/>
              </a:rPr>
              <a:t>act()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2FE82-26B2-6448-8044-12D8FBC6CB0D}"/>
              </a:ext>
            </a:extLst>
          </p:cNvPr>
          <p:cNvSpPr txBox="1"/>
          <p:nvPr/>
        </p:nvSpPr>
        <p:spPr>
          <a:xfrm>
            <a:off x="10587054" y="5224870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Mono" panose="02060509020205020204" pitchFamily="49" charset="77"/>
              </a:rPr>
              <a:t>True</a:t>
            </a:r>
          </a:p>
          <a:p>
            <a:r>
              <a:rPr lang="en-US" dirty="0">
                <a:latin typeface="PT Mono" panose="02060509020205020204" pitchFamily="49" charset="77"/>
              </a:rPr>
              <a:t>False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0547DF-E975-7845-9075-8E05C0ED0749}"/>
              </a:ext>
            </a:extLst>
          </p:cNvPr>
          <p:cNvGrpSpPr/>
          <p:nvPr/>
        </p:nvGrpSpPr>
        <p:grpSpPr>
          <a:xfrm>
            <a:off x="7264029" y="2837477"/>
            <a:ext cx="4446190" cy="1938007"/>
            <a:chOff x="7264029" y="2837477"/>
            <a:chExt cx="4446190" cy="19380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253401-2DBE-024A-85EA-C00F7AEDFACC}"/>
                </a:ext>
              </a:extLst>
            </p:cNvPr>
            <p:cNvSpPr txBox="1"/>
            <p:nvPr/>
          </p:nvSpPr>
          <p:spPr>
            <a:xfrm>
              <a:off x="8143510" y="2837477"/>
              <a:ext cx="3566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performing act() will not change path or velocity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1D01A37-59BD-9848-BA99-C7EBCA231334}"/>
                </a:ext>
              </a:extLst>
            </p:cNvPr>
            <p:cNvSpPr/>
            <p:nvPr/>
          </p:nvSpPr>
          <p:spPr>
            <a:xfrm rot="8749861">
              <a:off x="7264029" y="447799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/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2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52B8E0-CA81-3F43-B2CA-08C25D1ADBE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6000" y="2296744"/>
            <a:ext cx="0" cy="9312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7B4CC0-3997-BE42-8944-CE62FD4C35C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095998" y="4201338"/>
            <a:ext cx="2" cy="9312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602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1232-FEC3-7541-987D-14662547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A0C65B-49E0-1C48-AAE0-DF0815D0FBC9}"/>
              </a:ext>
            </a:extLst>
          </p:cNvPr>
          <p:cNvGrpSpPr/>
          <p:nvPr/>
        </p:nvGrpSpPr>
        <p:grpSpPr>
          <a:xfrm>
            <a:off x="730986" y="1285268"/>
            <a:ext cx="10730023" cy="606056"/>
            <a:chOff x="730988" y="2617997"/>
            <a:chExt cx="10730023" cy="6060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098985-A312-6949-A5F1-21644364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020B5E-3DAB-2A49-ADD4-66EC685A5FDC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C29CC52-98D0-6041-80C4-1BD8B4B5BB73}"/>
              </a:ext>
            </a:extLst>
          </p:cNvPr>
          <p:cNvSpPr/>
          <p:nvPr/>
        </p:nvSpPr>
        <p:spPr>
          <a:xfrm>
            <a:off x="3278369" y="2100095"/>
            <a:ext cx="5635256" cy="674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3200" dirty="0" err="1"/>
              <a:t>KeYmaera</a:t>
            </a:r>
            <a:r>
              <a:rPr lang="de-DE" sz="3200" dirty="0"/>
              <a:t> </a:t>
            </a:r>
            <a:r>
              <a:rPr lang="en-US" sz="3200" dirty="0"/>
              <a:t>X Theorem Solver</a:t>
            </a:r>
            <a:endParaRPr lang="de-DE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C80C6F-AD2F-7E4C-B017-F0FA69571FEC}"/>
              </a:ext>
            </a:extLst>
          </p:cNvPr>
          <p:cNvGrpSpPr/>
          <p:nvPr/>
        </p:nvGrpSpPr>
        <p:grpSpPr>
          <a:xfrm>
            <a:off x="1054835" y="2983383"/>
            <a:ext cx="10082324" cy="606056"/>
            <a:chOff x="730989" y="4894904"/>
            <a:chExt cx="10082324" cy="6060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1C7CC0-2374-4946-9E50-D768BA58F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439" y="5044639"/>
              <a:ext cx="9739424" cy="30658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B508A9-2B20-8542-9776-1BDD18ABC86C}"/>
                </a:ext>
              </a:extLst>
            </p:cNvPr>
            <p:cNvSpPr/>
            <p:nvPr/>
          </p:nvSpPr>
          <p:spPr>
            <a:xfrm>
              <a:off x="730989" y="4894904"/>
              <a:ext cx="10082324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A5EE3-22B9-A947-92D2-62EAD60CA935}"/>
                  </a:ext>
                </a:extLst>
              </p:cNvPr>
              <p:cNvSpPr txBox="1"/>
              <p:nvPr/>
            </p:nvSpPr>
            <p:spPr>
              <a:xfrm>
                <a:off x="1970565" y="6042160"/>
                <a:ext cx="3585469" cy="700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3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3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de-DE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A5EE3-22B9-A947-92D2-62EAD60C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65" y="6042160"/>
                <a:ext cx="3585469" cy="700641"/>
              </a:xfrm>
              <a:prstGeom prst="rect">
                <a:avLst/>
              </a:prstGeom>
              <a:blipFill>
                <a:blip r:embed="rId4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044EA7C-F39A-C549-AB49-D925176AF19B}"/>
              </a:ext>
            </a:extLst>
          </p:cNvPr>
          <p:cNvSpPr txBox="1"/>
          <p:nvPr/>
        </p:nvSpPr>
        <p:spPr>
          <a:xfrm>
            <a:off x="6567375" y="5853871"/>
            <a:ext cx="4493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Check if post-state can be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reached by pre-state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D4A7A-89C9-1E49-88BB-BA91C557346C}"/>
              </a:ext>
            </a:extLst>
          </p:cNvPr>
          <p:cNvSpPr txBox="1"/>
          <p:nvPr/>
        </p:nvSpPr>
        <p:spPr>
          <a:xfrm>
            <a:off x="1555007" y="3739174"/>
            <a:ext cx="908198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v_curr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p_curr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dirty="0" err="1">
                <a:solidFill>
                  <a:schemeClr val="tx1"/>
                </a:solidFill>
                <a:latin typeface="PT Mono" panose="02060509020205020204" pitchFamily="49" charset="77"/>
              </a:rPr>
              <a:t>a_curr</a:t>
            </a:r>
            <a:r>
              <a:rPr lang="en-US" dirty="0">
                <a:solidFill>
                  <a:schemeClr val="tx1"/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dirty="0">
                <a:latin typeface="PT Mono" panose="02060509020205020204" pitchFamily="49" charset="77"/>
              </a:rPr>
              <a:t>return (</a:t>
            </a:r>
            <a:r>
              <a:rPr lang="en-US" dirty="0" err="1">
                <a:latin typeface="PT Mono" panose="02060509020205020204" pitchFamily="49" charset="77"/>
              </a:rPr>
              <a:t>v_post</a:t>
            </a:r>
            <a:r>
              <a:rPr lang="en-US" dirty="0">
                <a:latin typeface="PT Mono" panose="02060509020205020204" pitchFamily="49" charset="77"/>
              </a:rPr>
              <a:t> == v AND </a:t>
            </a:r>
            <a:r>
              <a:rPr lang="en-US" dirty="0" err="1">
                <a:latin typeface="PT Mono" panose="02060509020205020204" pitchFamily="49" charset="77"/>
              </a:rPr>
              <a:t>p_post</a:t>
            </a:r>
            <a:r>
              <a:rPr lang="en-US" dirty="0">
                <a:latin typeface="PT Mono" panose="02060509020205020204" pitchFamily="49" charset="77"/>
              </a:rPr>
              <a:t> == p AND </a:t>
            </a:r>
            <a:r>
              <a:rPr lang="en-US" dirty="0" err="1">
                <a:latin typeface="PT Mono" panose="02060509020205020204" pitchFamily="49" charset="77"/>
              </a:rPr>
              <a:t>a_post</a:t>
            </a:r>
            <a:r>
              <a:rPr lang="en-US" dirty="0">
                <a:latin typeface="PT Mono" panose="02060509020205020204" pitchFamily="49" charset="77"/>
              </a:rPr>
              <a:t> == A) OR </a:t>
            </a:r>
            <a:br>
              <a:rPr lang="en-US" dirty="0">
                <a:latin typeface="PT Mono" panose="02060509020205020204" pitchFamily="49" charset="77"/>
              </a:rPr>
            </a:br>
            <a:r>
              <a:rPr lang="en-US" dirty="0">
                <a:latin typeface="PT Mono" panose="02060509020205020204" pitchFamily="49" charset="77"/>
              </a:rPr>
              <a:t>       (</a:t>
            </a:r>
            <a:r>
              <a:rPr lang="en-US" dirty="0" err="1">
                <a:latin typeface="PT Mono" panose="02060509020205020204" pitchFamily="49" charset="77"/>
              </a:rPr>
              <a:t>v_post</a:t>
            </a:r>
            <a:r>
              <a:rPr lang="en-US" dirty="0">
                <a:latin typeface="PT Mono" panose="02060509020205020204" pitchFamily="49" charset="77"/>
              </a:rPr>
              <a:t> == v AND </a:t>
            </a:r>
            <a:r>
              <a:rPr lang="en-US" dirty="0" err="1">
                <a:latin typeface="PT Mono" panose="02060509020205020204" pitchFamily="49" charset="77"/>
              </a:rPr>
              <a:t>p_post</a:t>
            </a:r>
            <a:r>
              <a:rPr lang="en-US" dirty="0">
                <a:latin typeface="PT Mono" panose="02060509020205020204" pitchFamily="49" charset="77"/>
              </a:rPr>
              <a:t> == p AND </a:t>
            </a:r>
            <a:r>
              <a:rPr lang="en-US" dirty="0" err="1">
                <a:latin typeface="PT Mono" panose="02060509020205020204" pitchFamily="49" charset="77"/>
              </a:rPr>
              <a:t>a_post</a:t>
            </a:r>
            <a:r>
              <a:rPr lang="en-US" dirty="0">
                <a:latin typeface="PT Mono" panose="02060509020205020204" pitchFamily="49" charset="77"/>
              </a:rPr>
              <a:t> == 0);</a:t>
            </a:r>
          </a:p>
        </p:txBody>
      </p:sp>
    </p:spTree>
    <p:extLst>
      <p:ext uri="{BB962C8B-B14F-4D97-AF65-F5344CB8AC3E}">
        <p14:creationId xmlns:p14="http://schemas.microsoft.com/office/powerpoint/2010/main" val="3758149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B9B9-5E85-6A45-B931-A48F5C60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Monitor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1708D-0EDD-5843-8FBD-F82C14A62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384328"/>
              </a:xfrm>
            </p:spPr>
            <p:txBody>
              <a:bodyPr/>
              <a:lstStyle/>
              <a:p>
                <a:r>
                  <a:rPr lang="en-US" dirty="0"/>
                  <a:t>Is our Model accurate? Can our new state be explained by the model?</a:t>
                </a:r>
              </a:p>
              <a:p>
                <a:r>
                  <a:rPr lang="en-US" b="0" dirty="0"/>
                  <a:t>Model Monitor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False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1708D-0EDD-5843-8FBD-F82C14A62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384328"/>
              </a:xfrm>
              <a:blipFill>
                <a:blip r:embed="rId2"/>
                <a:stretch>
                  <a:fillRect l="-965" t="-3383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3CD1FB-B7CC-1546-9CEA-E3019F73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2999816"/>
            <a:ext cx="6616700" cy="179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04CD50-E475-8C48-90EA-DC5948422F0C}"/>
                  </a:ext>
                </a:extLst>
              </p:cNvPr>
              <p:cNvSpPr/>
              <p:nvPr/>
            </p:nvSpPr>
            <p:spPr>
              <a:xfrm>
                <a:off x="9525000" y="3514165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04CD50-E475-8C48-90EA-DC5948422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3514165"/>
                <a:ext cx="1828800" cy="540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5981AA-358C-8444-BCC8-48FDDF4041E7}"/>
                  </a:ext>
                </a:extLst>
              </p:cNvPr>
              <p:cNvSpPr/>
              <p:nvPr/>
            </p:nvSpPr>
            <p:spPr>
              <a:xfrm>
                <a:off x="9525000" y="4244135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5981AA-358C-8444-BCC8-48FDDF404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4244135"/>
                <a:ext cx="1828800" cy="540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26756A-FE79-6E42-9D11-9586922A3BAE}"/>
                  </a:ext>
                </a:extLst>
              </p:cNvPr>
              <p:cNvSpPr txBox="1"/>
              <p:nvPr/>
            </p:nvSpPr>
            <p:spPr>
              <a:xfrm>
                <a:off x="3197479" y="5472481"/>
                <a:ext cx="4334072" cy="1193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32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</a:endParaRPr>
              </a:p>
              <a:p>
                <a:r>
                  <a:rPr lang="en-US" sz="3200" b="1" dirty="0">
                    <a:solidFill>
                      <a:srgbClr val="C00000"/>
                    </a:solidFill>
                  </a:rPr>
                  <a:t>(expected by the model)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26756A-FE79-6E42-9D11-9586922A3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479" y="5472481"/>
                <a:ext cx="4334072" cy="1193084"/>
              </a:xfrm>
              <a:prstGeom prst="rect">
                <a:avLst/>
              </a:prstGeom>
              <a:blipFill>
                <a:blip r:embed="rId6"/>
                <a:stretch>
                  <a:fillRect l="-3812" r="-2346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8ACC9F-2DBE-5140-9AC8-470296AF4D00}"/>
                  </a:ext>
                </a:extLst>
              </p:cNvPr>
              <p:cNvSpPr txBox="1"/>
              <p:nvPr/>
            </p:nvSpPr>
            <p:spPr>
              <a:xfrm>
                <a:off x="436558" y="5540885"/>
                <a:ext cx="1134670" cy="652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pre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8ACC9F-2DBE-5140-9AC8-470296AF4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8" y="5540885"/>
                <a:ext cx="1134670" cy="652102"/>
              </a:xfrm>
              <a:prstGeom prst="rect">
                <a:avLst/>
              </a:prstGeom>
              <a:blipFill>
                <a:blip r:embed="rId7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DDC199-CA95-1E4B-9144-955295807FD7}"/>
                  </a:ext>
                </a:extLst>
              </p:cNvPr>
              <p:cNvSpPr txBox="1"/>
              <p:nvPr/>
            </p:nvSpPr>
            <p:spPr>
              <a:xfrm>
                <a:off x="8489950" y="5472481"/>
                <a:ext cx="2016321" cy="1120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real</m:t>
                          </m:r>
                        </m:sub>
                      </m:sSub>
                    </m:oMath>
                  </m:oMathPara>
                </a14:m>
                <a:br>
                  <a:rPr lang="en-US" sz="3200" b="1" dirty="0">
                    <a:solidFill>
                      <a:srgbClr val="C00000"/>
                    </a:solidFill>
                  </a:rPr>
                </a:br>
                <a:endParaRPr lang="en-US" sz="3200" b="1" dirty="0">
                  <a:solidFill>
                    <a:srgbClr val="C00000"/>
                  </a:solidFill>
                </a:endParaRPr>
              </a:p>
              <a:p>
                <a:r>
                  <a:rPr lang="en-US" sz="3200" b="1" dirty="0">
                    <a:solidFill>
                      <a:srgbClr val="C00000"/>
                    </a:solidFill>
                  </a:rPr>
                  <a:t>(observed)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DDC199-CA95-1E4B-9144-95529580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950" y="5472481"/>
                <a:ext cx="2016321" cy="1120563"/>
              </a:xfrm>
              <a:prstGeom prst="rect">
                <a:avLst/>
              </a:prstGeom>
              <a:blipFill>
                <a:blip r:embed="rId8"/>
                <a:stretch>
                  <a:fillRect l="-7547" r="-6289" b="-15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06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previous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Is there a transition from the previous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the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that can be explained by the model?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962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A9A7-8B89-F04C-B893-E14670CF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CA7684-5640-4E42-85D7-E71473E2CFF7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A3CAD-DBF2-994D-AE9A-06D74D01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C1EBA-CF20-2846-AC8A-59B5DCD14086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F6A3F92-B9DD-014E-A568-77046A50255D}"/>
              </a:ext>
            </a:extLst>
          </p:cNvPr>
          <p:cNvSpPr/>
          <p:nvPr/>
        </p:nvSpPr>
        <p:spPr>
          <a:xfrm>
            <a:off x="5029198" y="2648913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9C2CF-DB20-C642-A156-AACBA3A45043}"/>
              </a:ext>
            </a:extLst>
          </p:cNvPr>
          <p:cNvSpPr txBox="1"/>
          <p:nvPr/>
        </p:nvSpPr>
        <p:spPr>
          <a:xfrm>
            <a:off x="2329157" y="3974476"/>
            <a:ext cx="753368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A*t_post^2 / 2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 OR</a:t>
            </a:r>
          </a:p>
          <a:p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0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EA598A-EC68-F447-8709-774143DACAB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296744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D51A1F-65E3-7D44-89C0-9A50763009A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095998" y="3622307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03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8351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1.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2.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3.     a0   := NOP;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4.     while (!done(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5.         if (MM(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a0,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6.             u := choose({a ∈ A | CM(a,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)});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7.         } else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8.             u := choose(A);</a:t>
            </a:r>
            <a:endParaRPr lang="en-US" b="1" dirty="0">
              <a:solidFill>
                <a:srgbClr val="C00000"/>
              </a:solidFill>
              <a:latin typeface="PT Mono" panose="02060509020205020204" pitchFamily="49" charset="77"/>
              <a:ea typeface="Fira Mono" panose="020B060905000002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9.	 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10.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11.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12.         update(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13.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14.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7EE63-314C-904A-98CE-9E35853211F9}"/>
              </a:ext>
            </a:extLst>
          </p:cNvPr>
          <p:cNvSpPr txBox="1"/>
          <p:nvPr/>
        </p:nvSpPr>
        <p:spPr>
          <a:xfrm>
            <a:off x="5730949" y="3955545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// or do something more clever (ask expert, …)</a:t>
            </a:r>
          </a:p>
        </p:txBody>
      </p:sp>
    </p:spTree>
    <p:extLst>
      <p:ext uri="{BB962C8B-B14F-4D97-AF65-F5344CB8AC3E}">
        <p14:creationId xmlns:p14="http://schemas.microsoft.com/office/powerpoint/2010/main" val="2622852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1554-C79B-3646-9C2F-8635E77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Input: </a:t>
                </a:r>
                <a:br>
                  <a:rPr lang="en-US" dirty="0"/>
                </a:br>
                <a:r>
                  <a:rPr lang="en-US" dirty="0"/>
                  <a:t>verified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Output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(simpler) arithmetic formula</a:t>
                </a:r>
              </a:p>
              <a:p>
                <a:r>
                  <a:rPr lang="en-US" b="1" dirty="0"/>
                  <a:t>Task:</a:t>
                </a:r>
                <a:br>
                  <a:rPr lang="en-US" dirty="0"/>
                </a:b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:br>
                  <a:rPr lang="en-US" dirty="0"/>
                </a:br>
                <a:r>
                  <a:rPr lang="en-US" dirty="0"/>
                  <a:t>Apply Theorem Proving until nothing can be done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030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1D3334-29DA-5B41-850B-AED32DC3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2C567E-358B-B24E-872C-E468BDBC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Calculation Rules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Automatic Reasoning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ACD68-9491-E344-BD28-C8C4B0EC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66" y="4360324"/>
            <a:ext cx="9715068" cy="181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9C1AF-3F40-D844-AEEB-87DED5AD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2286112"/>
            <a:ext cx="8750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13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009862-690C-034F-A2AC-9439A5AD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55844-8734-274A-8B23-1E4965B86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reflect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due </a:t>
            </a:r>
            <a:r>
              <a:rPr lang="de-DE" dirty="0" err="1"/>
              <a:t>to</a:t>
            </a:r>
            <a:endParaRPr lang="de-DE" dirty="0"/>
          </a:p>
          <a:p>
            <a:pPr lvl="1"/>
            <a:r>
              <a:rPr lang="de-DE" dirty="0"/>
              <a:t>Sensor </a:t>
            </a:r>
            <a:r>
              <a:rPr lang="de-DE" dirty="0" err="1"/>
              <a:t>errors</a:t>
            </a:r>
            <a:endParaRPr lang="de-DE" dirty="0"/>
          </a:p>
          <a:p>
            <a:pPr lvl="1"/>
            <a:r>
              <a:rPr lang="de-DE" dirty="0" err="1"/>
              <a:t>Mechanics</a:t>
            </a:r>
            <a:r>
              <a:rPr lang="de-DE" dirty="0"/>
              <a:t> </a:t>
            </a:r>
            <a:r>
              <a:rPr lang="de-DE" dirty="0" err="1"/>
              <a:t>malfunctions</a:t>
            </a:r>
            <a:endParaRPr lang="de-DE" dirty="0"/>
          </a:p>
          <a:p>
            <a:pPr lvl="1"/>
            <a:r>
              <a:rPr lang="de-DE" dirty="0" err="1"/>
              <a:t>Wrong</a:t>
            </a:r>
            <a:r>
              <a:rPr lang="de-DE" dirty="0"/>
              <a:t> (</a:t>
            </a:r>
            <a:r>
              <a:rPr lang="de-DE" dirty="0" err="1"/>
              <a:t>too</a:t>
            </a:r>
            <a:r>
              <a:rPr lang="de-DE" dirty="0"/>
              <a:t> simple)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do not hold in real </a:t>
            </a:r>
            <a:r>
              <a:rPr lang="de-DE" dirty="0" err="1"/>
              <a:t>life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46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AC05-6E0C-264D-B1B2-F44EAB1E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Learning!</a:t>
            </a:r>
          </a:p>
        </p:txBody>
      </p:sp>
      <p:pic>
        <p:nvPicPr>
          <p:cNvPr id="4" name="Uber Self Driving Car Runs Red Light-uon8QOejXmg.mp4">
            <a:hlinkClick r:id="" action="ppaction://media"/>
            <a:extLst>
              <a:ext uri="{FF2B5EF4-FFF2-40B4-BE49-F238E27FC236}">
                <a16:creationId xmlns:a16="http://schemas.microsoft.com/office/drawing/2014/main" id="{CA56DA1A-CBE0-AA4F-AB52-B2E2D7D008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307376"/>
            <a:ext cx="6445641" cy="362559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5B9924-B8F3-264C-A93E-3F76A973F048}"/>
                  </a:ext>
                </a:extLst>
              </p:cNvPr>
              <p:cNvSpPr txBox="1"/>
              <p:nvPr/>
            </p:nvSpPr>
            <p:spPr>
              <a:xfrm>
                <a:off x="7822019" y="2307376"/>
                <a:ext cx="353178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PT Mono" panose="02060509020205020204" pitchFamily="49" charset="77"/>
                  </a:rPr>
                  <a:t>-Greedy Algorithm</a:t>
                </a:r>
              </a:p>
              <a:p>
                <a:r>
                  <a:rPr lang="en-US" dirty="0">
                    <a:latin typeface="PT Mono" panose="02060509020205020204" pitchFamily="49" charset="77"/>
                  </a:rPr>
                  <a:t>1. p ~ U(0, 1)</a:t>
                </a:r>
              </a:p>
              <a:p>
                <a:r>
                  <a:rPr lang="en-US" dirty="0">
                    <a:latin typeface="PT Mono" panose="02060509020205020204" pitchFamily="49" charset="77"/>
                  </a:rPr>
                  <a:t>2. if p &lt; epsilon </a:t>
                </a:r>
              </a:p>
              <a:p>
                <a:r>
                  <a:rPr lang="en-US" dirty="0">
                    <a:latin typeface="PT Mono" panose="02060509020205020204" pitchFamily="49" charset="77"/>
                  </a:rPr>
                  <a:t>3.     // Exploration</a:t>
                </a:r>
              </a:p>
              <a:p>
                <a:r>
                  <a:rPr lang="en-US" dirty="0">
                    <a:latin typeface="PT Mono" panose="02060509020205020204" pitchFamily="49" charset="77"/>
                  </a:rPr>
                  <a:t>4. else</a:t>
                </a:r>
              </a:p>
              <a:p>
                <a:r>
                  <a:rPr lang="en-US" dirty="0">
                    <a:latin typeface="PT Mono" panose="02060509020205020204" pitchFamily="49" charset="77"/>
                  </a:rPr>
                  <a:t>5.     // Exploitation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5B9924-B8F3-264C-A93E-3F76A973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19" y="2307376"/>
                <a:ext cx="3531781" cy="1754326"/>
              </a:xfrm>
              <a:prstGeom prst="rect">
                <a:avLst/>
              </a:prstGeom>
              <a:blipFill>
                <a:blip r:embed="rId5"/>
                <a:stretch>
                  <a:fillRect l="-1075" t="-1439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35CC9C2-BC1F-2A41-B853-09ABD549C84F}"/>
              </a:ext>
            </a:extLst>
          </p:cNvPr>
          <p:cNvGrpSpPr/>
          <p:nvPr/>
        </p:nvGrpSpPr>
        <p:grpSpPr>
          <a:xfrm>
            <a:off x="7822019" y="3048109"/>
            <a:ext cx="4037516" cy="2852719"/>
            <a:chOff x="1553822" y="2782295"/>
            <a:chExt cx="4037516" cy="285271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A6CE99-1A1E-3B43-9C8B-F8ECF2E9C17E}"/>
                </a:ext>
              </a:extLst>
            </p:cNvPr>
            <p:cNvSpPr/>
            <p:nvPr/>
          </p:nvSpPr>
          <p:spPr>
            <a:xfrm>
              <a:off x="2456161" y="2782295"/>
              <a:ext cx="2232837" cy="552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21AA31-44C8-E84C-83A7-B6383BCB7349}"/>
                </a:ext>
              </a:extLst>
            </p:cNvPr>
            <p:cNvSpPr txBox="1"/>
            <p:nvPr/>
          </p:nvSpPr>
          <p:spPr>
            <a:xfrm>
              <a:off x="1553822" y="4065354"/>
              <a:ext cx="40375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usually random action,</a:t>
              </a:r>
            </a:p>
            <a:p>
              <a:r>
                <a:rPr lang="en-US" sz="3200" dirty="0">
                  <a:solidFill>
                    <a:srgbClr val="C00000"/>
                  </a:solidFill>
                </a:rPr>
                <a:t>but this might damage </a:t>
              </a:r>
            </a:p>
            <a:p>
              <a:r>
                <a:rPr lang="en-US" sz="3200" dirty="0">
                  <a:solidFill>
                    <a:srgbClr val="C00000"/>
                  </a:solidFill>
                </a:rPr>
                <a:t>someone!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4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902C-BDF5-CA40-A3D7-C7DDF9D6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Applying</a:t>
            </a:r>
            <a:r>
              <a:rPr lang="de-DE" dirty="0"/>
              <a:t> Formal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Reinforcement Learning (2018)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16E77-18B0-8944-93C5-864F82B34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4909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D2150-6B4E-7A45-9D24-E7B6C025C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7298" y="1825625"/>
            <a:ext cx="7166502" cy="4351338"/>
          </a:xfrm>
        </p:spPr>
        <p:txBody>
          <a:bodyPr/>
          <a:lstStyle/>
          <a:p>
            <a:r>
              <a:rPr lang="en-US" dirty="0"/>
              <a:t>Learn from demonstrations</a:t>
            </a:r>
          </a:p>
          <a:p>
            <a:r>
              <a:rPr lang="en-US" dirty="0"/>
              <a:t>Problem 1: Agent may encounter unseen situations</a:t>
            </a:r>
          </a:p>
          <a:p>
            <a:r>
              <a:rPr lang="en-US" dirty="0"/>
              <a:t>Solution: Dataset-Aggregation</a:t>
            </a:r>
          </a:p>
          <a:p>
            <a:r>
              <a:rPr lang="en-US" dirty="0"/>
              <a:t>Problem 2: Generate “expert” trajectories automatically</a:t>
            </a:r>
          </a:p>
          <a:p>
            <a:r>
              <a:rPr lang="en-US" dirty="0"/>
              <a:t>Solution: Reward function synthesis using formal methods.</a:t>
            </a:r>
          </a:p>
        </p:txBody>
      </p:sp>
    </p:spTree>
    <p:extLst>
      <p:ext uri="{BB962C8B-B14F-4D97-AF65-F5344CB8AC3E}">
        <p14:creationId xmlns:p14="http://schemas.microsoft.com/office/powerpoint/2010/main" val="4206394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9FA6-BB22-F24E-907E-2F9430A2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9494C-415E-3D4A-BF40-1D0EBC11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?</a:t>
            </a:r>
          </a:p>
          <a:p>
            <a:r>
              <a:rPr lang="de-DE" dirty="0"/>
              <a:t>Advantages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disadvantages</a:t>
            </a:r>
            <a:endParaRPr lang="de-DE" dirty="0"/>
          </a:p>
          <a:p>
            <a:r>
              <a:rPr lang="de-DE" dirty="0" err="1"/>
              <a:t>Boost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21210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B884-AA97-F04D-BE9C-9CBED8D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– The </a:t>
            </a:r>
            <a:r>
              <a:rPr lang="de-DE" dirty="0" err="1"/>
              <a:t>solution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856C-BDB1-CA4F-AA54-8216803E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, Research </a:t>
            </a:r>
            <a:r>
              <a:rPr lang="de-DE" dirty="0" err="1"/>
              <a:t>Direction</a:t>
            </a:r>
            <a:r>
              <a:rPr lang="de-DE" dirty="0"/>
              <a:t>, ...</a:t>
            </a:r>
          </a:p>
          <a:p>
            <a:r>
              <a:rPr lang="de-DE" dirty="0"/>
              <a:t>Short </a:t>
            </a:r>
            <a:r>
              <a:rPr lang="de-DE" dirty="0" err="1"/>
              <a:t>discussion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save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848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//General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knowledge might be wrong</a:t>
            </a:r>
          </a:p>
          <a:p>
            <a:r>
              <a:rPr lang="en-US" dirty="0"/>
              <a:t>Model might not reflect reality</a:t>
            </a:r>
          </a:p>
          <a:p>
            <a:r>
              <a:rPr lang="en-US" dirty="0"/>
              <a:t>Constraints are hard to come up with</a:t>
            </a:r>
          </a:p>
          <a:p>
            <a:r>
              <a:rPr lang="en-US" dirty="0"/>
              <a:t>Probabilities</a:t>
            </a:r>
          </a:p>
          <a:p>
            <a:r>
              <a:rPr lang="en-US" dirty="0"/>
              <a:t>numeric errors </a:t>
            </a:r>
            <a:r>
              <a:rPr lang="en-US" dirty="0">
                <a:sym typeface="Wingdings" pitchFamily="2" charset="2"/>
              </a:rPr>
              <a:t> Verification of the implementation</a:t>
            </a:r>
          </a:p>
          <a:p>
            <a:r>
              <a:rPr lang="en-US" dirty="0"/>
              <a:t>Assumptions might be violated (or not considered!)</a:t>
            </a:r>
          </a:p>
          <a:p>
            <a:pPr lvl="1"/>
            <a:r>
              <a:rPr lang="en-US" dirty="0"/>
              <a:t>Continuity of dynamics, </a:t>
            </a:r>
            <a:r>
              <a:rPr lang="en-US" dirty="0" err="1"/>
              <a:t>i.i.d</a:t>
            </a:r>
            <a:r>
              <a:rPr lang="en-US" dirty="0"/>
              <a:t>., …</a:t>
            </a:r>
          </a:p>
          <a:p>
            <a:r>
              <a:rPr lang="en-US" dirty="0"/>
              <a:t>Formal Verification of “pure” program code is not possible (undecidable) </a:t>
            </a:r>
          </a:p>
        </p:txBody>
      </p:sp>
    </p:spTree>
    <p:extLst>
      <p:ext uri="{BB962C8B-B14F-4D97-AF65-F5344CB8AC3E}">
        <p14:creationId xmlns:p14="http://schemas.microsoft.com/office/powerpoint/2010/main" val="40149831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1D80-B008-9A43-8BA2-76D6B35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and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D390-CD3A-1340-B098-758DAB16C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6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1D04-10EA-AF4D-8CF4-F1876431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 Learning!</a:t>
            </a:r>
          </a:p>
        </p:txBody>
      </p:sp>
      <p:pic>
        <p:nvPicPr>
          <p:cNvPr id="4" name="trex-runner.mov">
            <a:hlinkClick r:id="" action="ppaction://media"/>
            <a:extLst>
              <a:ext uri="{FF2B5EF4-FFF2-40B4-BE49-F238E27FC236}">
                <a16:creationId xmlns:a16="http://schemas.microsoft.com/office/drawing/2014/main" id="{74383E5C-6F06-3E4A-825C-0432746461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7075" y="1825625"/>
            <a:ext cx="8196263" cy="4351338"/>
          </a:xfrm>
        </p:spPr>
      </p:pic>
    </p:spTree>
    <p:extLst>
      <p:ext uri="{BB962C8B-B14F-4D97-AF65-F5344CB8AC3E}">
        <p14:creationId xmlns:p14="http://schemas.microsoft.com/office/powerpoint/2010/main" val="185579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B30B-D971-7D43-94B8-BA451EB4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vs Safety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9F963F-5110-F346-BDFA-349A2BB2E471}"/>
              </a:ext>
            </a:extLst>
          </p:cNvPr>
          <p:cNvGrpSpPr/>
          <p:nvPr/>
        </p:nvGrpSpPr>
        <p:grpSpPr>
          <a:xfrm>
            <a:off x="1534236" y="1690688"/>
            <a:ext cx="9819564" cy="1092664"/>
            <a:chOff x="1534236" y="2442526"/>
            <a:chExt cx="9819564" cy="10926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6EDA45-32A9-9242-AC72-E7E2D49BCC69}"/>
                </a:ext>
              </a:extLst>
            </p:cNvPr>
            <p:cNvSpPr/>
            <p:nvPr/>
          </p:nvSpPr>
          <p:spPr>
            <a:xfrm>
              <a:off x="4143869" y="2442526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Clever RL Algorithm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D7DDA7-953A-D84E-B275-0CB2E71131B8}"/>
                </a:ext>
              </a:extLst>
            </p:cNvPr>
            <p:cNvSpPr txBox="1"/>
            <p:nvPr/>
          </p:nvSpPr>
          <p:spPr>
            <a:xfrm>
              <a:off x="1534236" y="2696470"/>
              <a:ext cx="1836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Problem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8D752E-137A-7242-867E-B69D4B4EFDDD}"/>
                </a:ext>
              </a:extLst>
            </p:cNvPr>
            <p:cNvSpPr txBox="1"/>
            <p:nvPr/>
          </p:nvSpPr>
          <p:spPr>
            <a:xfrm>
              <a:off x="8411277" y="2696469"/>
              <a:ext cx="294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Optimized Policy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6BC503-21CE-C541-A909-DF993C15B68C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3370287" y="2988858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B8D8F-3083-3642-944B-171A6F7BAD63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7637695" y="2988857"/>
              <a:ext cx="773582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4B716B-9BE4-3147-A137-48ACBFD7EC26}"/>
              </a:ext>
            </a:extLst>
          </p:cNvPr>
          <p:cNvGrpSpPr/>
          <p:nvPr/>
        </p:nvGrpSpPr>
        <p:grpSpPr>
          <a:xfrm>
            <a:off x="838200" y="3727345"/>
            <a:ext cx="9846860" cy="1092664"/>
            <a:chOff x="838200" y="4581467"/>
            <a:chExt cx="9846860" cy="1092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A0E2FA-78CA-F647-B83F-DEAE8B2769D5}"/>
                </a:ext>
              </a:extLst>
            </p:cNvPr>
            <p:cNvSpPr/>
            <p:nvPr/>
          </p:nvSpPr>
          <p:spPr>
            <a:xfrm>
              <a:off x="4143869" y="4581467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Theorem Solver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11FFDC-9711-9847-9B29-2A9760B14348}"/>
                </a:ext>
              </a:extLst>
            </p:cNvPr>
            <p:cNvSpPr txBox="1"/>
            <p:nvPr/>
          </p:nvSpPr>
          <p:spPr>
            <a:xfrm>
              <a:off x="838200" y="4835411"/>
              <a:ext cx="2532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2E61DE-B7DC-B34F-8FAB-698835118768}"/>
                </a:ext>
              </a:extLst>
            </p:cNvPr>
            <p:cNvSpPr txBox="1"/>
            <p:nvPr/>
          </p:nvSpPr>
          <p:spPr>
            <a:xfrm>
              <a:off x="8411277" y="4835411"/>
              <a:ext cx="2273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Safe Policy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4DB118-6CC2-BF48-83DD-7151136C5641}"/>
                </a:ext>
              </a:extLst>
            </p:cNvPr>
            <p:cNvCxnSpPr>
              <a:cxnSpLocks/>
              <a:stCxn id="31" idx="3"/>
              <a:endCxn id="30" idx="1"/>
            </p:cNvCxnSpPr>
            <p:nvPr/>
          </p:nvCxnSpPr>
          <p:spPr>
            <a:xfrm>
              <a:off x="3370287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54956B-D633-CD4D-BBC9-936C28D1F96C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7637695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408772-A92D-5B44-8C61-3DAB8D54A073}"/>
              </a:ext>
            </a:extLst>
          </p:cNvPr>
          <p:cNvGrpSpPr/>
          <p:nvPr/>
        </p:nvGrpSpPr>
        <p:grpSpPr>
          <a:xfrm>
            <a:off x="3215017" y="2633742"/>
            <a:ext cx="5351530" cy="3378930"/>
            <a:chOff x="3215017" y="2633742"/>
            <a:chExt cx="5351530" cy="337893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4649AF-3C98-3B4B-9415-15D9DE25D1FE}"/>
                </a:ext>
              </a:extLst>
            </p:cNvPr>
            <p:cNvSpPr txBox="1"/>
            <p:nvPr/>
          </p:nvSpPr>
          <p:spPr>
            <a:xfrm>
              <a:off x="5568418" y="2633742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+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5688B-5BEA-334C-90EE-59A0F145FCCE}"/>
                </a:ext>
              </a:extLst>
            </p:cNvPr>
            <p:cNvSpPr txBox="1"/>
            <p:nvPr/>
          </p:nvSpPr>
          <p:spPr>
            <a:xfrm>
              <a:off x="3215017" y="5366341"/>
              <a:ext cx="53515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</a:rPr>
                <a:t>Optimized and Safe Policy?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08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DAC4-4706-4247-91A0-C3B5125C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//Why Formal Verification?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EC4E-553E-3648-94DD-3233EFA2F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Safety</a:t>
            </a:r>
          </a:p>
          <a:p>
            <a:pPr lvl="1"/>
            <a:r>
              <a:rPr lang="en-US" dirty="0">
                <a:sym typeface="Wingdings" pitchFamily="2" charset="2"/>
              </a:rPr>
              <a:t>Ensure that learning does not cause harm</a:t>
            </a:r>
          </a:p>
          <a:p>
            <a:pPr lvl="1"/>
            <a:r>
              <a:rPr lang="en-US" dirty="0" err="1"/>
              <a:t>esting</a:t>
            </a:r>
            <a:r>
              <a:rPr lang="en-US" dirty="0"/>
              <a:t> does not suffice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Safety</a:t>
            </a:r>
          </a:p>
          <a:p>
            <a:pPr lvl="1"/>
            <a:r>
              <a:rPr lang="en-US" dirty="0"/>
              <a:t>Bugs can be prevented</a:t>
            </a:r>
          </a:p>
          <a:p>
            <a:pPr lvl="1"/>
            <a:r>
              <a:rPr lang="en-US" dirty="0">
                <a:sym typeface="Wingdings" pitchFamily="2" charset="2"/>
              </a:rPr>
              <a:t>Ensure that a (learned) policy ”works”</a:t>
            </a:r>
          </a:p>
          <a:p>
            <a:pPr lvl="1"/>
            <a:r>
              <a:rPr lang="en-US" dirty="0"/>
              <a:t>Already standard in many areas! (aviation)</a:t>
            </a:r>
          </a:p>
          <a:p>
            <a:pPr lvl="1"/>
            <a:r>
              <a:rPr lang="de-DE" dirty="0"/>
              <a:t>ISO 26262</a:t>
            </a:r>
            <a:endParaRPr lang="en-US" dirty="0"/>
          </a:p>
          <a:p>
            <a:r>
              <a:rPr lang="en-US" dirty="0"/>
              <a:t>Faster learning:</a:t>
            </a:r>
          </a:p>
          <a:p>
            <a:pPr lvl="1"/>
            <a:r>
              <a:rPr lang="en-US" dirty="0"/>
              <a:t>During learning, unsafe policies are explored</a:t>
            </a:r>
          </a:p>
          <a:p>
            <a:pPr lvl="1"/>
            <a:r>
              <a:rPr lang="en-US" dirty="0"/>
              <a:t>poor initial performance </a:t>
            </a:r>
            <a:r>
              <a:rPr lang="en-US" dirty="0">
                <a:sym typeface="Wingdings" pitchFamily="2" charset="2"/>
              </a:rPr>
              <a:t> faster learning</a:t>
            </a:r>
          </a:p>
          <a:p>
            <a:pPr lvl="1"/>
            <a:r>
              <a:rPr lang="en-US" dirty="0">
                <a:sym typeface="Wingdings" pitchFamily="2" charset="2"/>
              </a:rPr>
              <a:t>Exploit domain knowledge</a:t>
            </a:r>
          </a:p>
          <a:p>
            <a:r>
              <a:rPr lang="en-US" dirty="0">
                <a:sym typeface="Wingdings" pitchFamily="2" charset="2"/>
              </a:rPr>
              <a:t>Cost Reduction</a:t>
            </a:r>
          </a:p>
          <a:p>
            <a:pPr lvl="1"/>
            <a:r>
              <a:rPr lang="en-US" dirty="0">
                <a:sym typeface="Wingdings" pitchFamily="2" charset="2"/>
              </a:rPr>
              <a:t>Find out about bugs early and be in a better position to fix them</a:t>
            </a:r>
          </a:p>
          <a:p>
            <a:r>
              <a:rPr lang="de-DE" dirty="0" err="1"/>
              <a:t>Organizational</a:t>
            </a:r>
            <a:r>
              <a:rPr lang="de-DE" dirty="0"/>
              <a:t> </a:t>
            </a:r>
            <a:r>
              <a:rPr lang="de-DE" dirty="0" err="1"/>
              <a:t>matters</a:t>
            </a:r>
            <a:endParaRPr lang="de-DE" dirty="0"/>
          </a:p>
          <a:p>
            <a:pPr lvl="1"/>
            <a:r>
              <a:rPr lang="de-DE" dirty="0" err="1">
                <a:sym typeface="Wingdings" pitchFamily="2" charset="2"/>
              </a:rPr>
              <a:t>Certification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processes</a:t>
            </a:r>
            <a:endParaRPr lang="de-DE" dirty="0">
              <a:sym typeface="Wingdings" pitchFamily="2" charset="2"/>
            </a:endParaRPr>
          </a:p>
          <a:p>
            <a:pPr lvl="1"/>
            <a:r>
              <a:rPr lang="de-DE" dirty="0"/>
              <a:t>ISO 26262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56467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38122</TotalTime>
  <Words>2192</Words>
  <Application>Microsoft Macintosh PowerPoint</Application>
  <PresentationFormat>Widescreen</PresentationFormat>
  <Paragraphs>712</Paragraphs>
  <Slides>64</Slides>
  <Notes>4</Notes>
  <HiddenSlides>17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Fira Mono</vt:lpstr>
      <vt:lpstr>Arial</vt:lpstr>
      <vt:lpstr>Calibri</vt:lpstr>
      <vt:lpstr>Calibri Light</vt:lpstr>
      <vt:lpstr>Cambria Math</vt:lpstr>
      <vt:lpstr>PT Mono</vt:lpstr>
      <vt:lpstr>Wingdings</vt:lpstr>
      <vt:lpstr>Office Theme</vt:lpstr>
      <vt:lpstr>Formal Verification of RL-based Approaches</vt:lpstr>
      <vt:lpstr>PowerPoint Presentation</vt:lpstr>
      <vt:lpstr>Testing does not suffice</vt:lpstr>
      <vt:lpstr>Adversarial Examples</vt:lpstr>
      <vt:lpstr>Adversarial Examples</vt:lpstr>
      <vt:lpstr>Safe Learning!</vt:lpstr>
      <vt:lpstr>Accelerate Learning!</vt:lpstr>
      <vt:lpstr>Optimization vs Safety</vt:lpstr>
      <vt:lpstr>//Why Formal Verification?</vt:lpstr>
      <vt:lpstr>Research Questions</vt:lpstr>
      <vt:lpstr>//Topics</vt:lpstr>
      <vt:lpstr>Topics</vt:lpstr>
      <vt:lpstr>What can be verified?</vt:lpstr>
      <vt:lpstr>State to Action Verification</vt:lpstr>
      <vt:lpstr>State to Action Verification</vt:lpstr>
      <vt:lpstr>State to Action Verification in Q-Learning</vt:lpstr>
      <vt:lpstr>Function Approximation</vt:lpstr>
      <vt:lpstr>PowerPoint Presentation</vt:lpstr>
      <vt:lpstr>PowerPoint Presentation</vt:lpstr>
      <vt:lpstr>Simple Neural Network</vt:lpstr>
      <vt:lpstr>Simple Neural Network</vt:lpstr>
      <vt:lpstr>PowerPoint Presentation</vt:lpstr>
      <vt:lpstr>Case Splitting to make it linear</vt:lpstr>
      <vt:lpstr>Example</vt:lpstr>
      <vt:lpstr>Example</vt:lpstr>
      <vt:lpstr>Example</vt:lpstr>
      <vt:lpstr>Example</vt:lpstr>
      <vt:lpstr>Example</vt:lpstr>
      <vt:lpstr>Example</vt:lpstr>
      <vt:lpstr>PowerPoint Presentation</vt:lpstr>
      <vt:lpstr>Result</vt:lpstr>
      <vt:lpstr>//Problems</vt:lpstr>
      <vt:lpstr>//describe RELUPLEX …</vt:lpstr>
      <vt:lpstr>Algorithm properties</vt:lpstr>
      <vt:lpstr>A Comprehensive Survey on Safe Reinforcement Learning (≤ 2015)</vt:lpstr>
      <vt:lpstr>Lyapunov Functions</vt:lpstr>
      <vt:lpstr>Lyapunov Design for Safe Reinforcement Learning (2002)</vt:lpstr>
      <vt:lpstr>Safe Model-based Reinforcement Learning with Stability Guarantees (2017)</vt:lpstr>
      <vt:lpstr>PowerPoint Presentation</vt:lpstr>
      <vt:lpstr>PowerPoint Presentation</vt:lpstr>
      <vt:lpstr>Region of Attraction</vt:lpstr>
      <vt:lpstr>Problems</vt:lpstr>
      <vt:lpstr>Algorithm</vt:lpstr>
      <vt:lpstr>Safe Reinforcement Learning via Formal Methods (2018)</vt:lpstr>
      <vt:lpstr>Differential Dynamic Logic dL</vt:lpstr>
      <vt:lpstr>Hybrid Program α </vt:lpstr>
      <vt:lpstr>Offline Verification</vt:lpstr>
      <vt:lpstr>Full specification dL formula</vt:lpstr>
      <vt:lpstr>PowerPoint Presentation</vt:lpstr>
      <vt:lpstr>Controller Monitor CM</vt:lpstr>
      <vt:lpstr>Controller Monitor Example</vt:lpstr>
      <vt:lpstr>Controller Monitor</vt:lpstr>
      <vt:lpstr>Model Monitor</vt:lpstr>
      <vt:lpstr>Model Monitor MM</vt:lpstr>
      <vt:lpstr>Controller Monitor Example</vt:lpstr>
      <vt:lpstr>Algorithm</vt:lpstr>
      <vt:lpstr>ModelPlex</vt:lpstr>
      <vt:lpstr>ModelPlex</vt:lpstr>
      <vt:lpstr>PowerPoint Presentation</vt:lpstr>
      <vt:lpstr>Applying Formal Methods to Reinforcement Learning (2018)</vt:lpstr>
      <vt:lpstr>//Proposed Method</vt:lpstr>
      <vt:lpstr>//Formal Verification – The solution?</vt:lpstr>
      <vt:lpstr>//General Problems</vt:lpstr>
      <vt:lpstr>Open Questions and Problems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Verification in Reinforcement Learning</dc:title>
  <dc:creator>Filip, Rene</dc:creator>
  <cp:lastModifiedBy>Filip, Rene</cp:lastModifiedBy>
  <cp:revision>186</cp:revision>
  <dcterms:created xsi:type="dcterms:W3CDTF">2018-06-12T15:27:53Z</dcterms:created>
  <dcterms:modified xsi:type="dcterms:W3CDTF">2018-07-22T11:50:28Z</dcterms:modified>
</cp:coreProperties>
</file>